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FF33CC"/>
    <a:srgbClr val="0066CC"/>
    <a:srgbClr val="FF9999"/>
    <a:srgbClr val="FFFFCC"/>
    <a:srgbClr val="66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420" autoAdjust="0"/>
    <p:restoredTop sz="99295" autoAdjust="0"/>
  </p:normalViewPr>
  <p:slideViewPr>
    <p:cSldViewPr showGuides="1">
      <p:cViewPr>
        <p:scale>
          <a:sx n="120" d="100"/>
          <a:sy n="120" d="100"/>
        </p:scale>
        <p:origin x="-198" y="-192"/>
      </p:cViewPr>
      <p:guideLst>
        <p:guide orient="horz" pos="5328"/>
        <p:guide pos="18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425BA-CC24-4833-B6A4-E60D14BE3A33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3BE7C-0B33-4A53-B72E-F1B594023AA9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0CE6C-10BE-400C-9CBD-B42DF276822A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CEA54-C0B9-4373-9512-8D5E68696DCA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8FF3E-4B16-4A28-AE7F-11C287183B8E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48C0E-4599-4E5A-AF75-FF28C37798AE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49417-4207-4D03-801F-E1B1F1E63777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D7D8C-0E19-4E1E-B431-4DB7C16C268B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B93CE-8D38-4414-B765-DC21465B0723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FFF6C-5340-4A3D-A0F6-E2FF4125E9C0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B771C-1738-4C49-ADB3-832008F1B044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9F484-D2BF-4BE6-B46E-B149EE2A46E6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78D97-F2EB-4FFA-BA4A-FB149DF50C15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F676-CB7A-4839-BB4B-E2A280EAA08C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45D68-BDA8-4AA8-A7DB-5C6EAD2C6706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B915E-AD7A-4F6E-B4D4-4039E8CBC679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43F8F-B398-4F70-87B8-1276F0834ACC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540F0-0F9C-446E-85B8-0AD044AB5B22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1120C-A1C8-4215-9DE6-FC89E63F0CBF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75FF9-CCBB-4A44-866F-D2159214E9E2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6B77-09A9-4A18-8B78-006AD60381CE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2DBFC-6B2A-41A5-A1A8-D601F89B3554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text styles</a:t>
            </a:r>
          </a:p>
          <a:p>
            <a:pPr lvl="1"/>
            <a:r>
              <a:rPr lang="en-US" altLang="th-TH" smtClean="0"/>
              <a:t>Second level</a:t>
            </a:r>
          </a:p>
          <a:p>
            <a:pPr lvl="2"/>
            <a:r>
              <a:rPr lang="en-US" altLang="th-TH" smtClean="0"/>
              <a:t>Third level</a:t>
            </a:r>
          </a:p>
          <a:p>
            <a:pPr lvl="3"/>
            <a:r>
              <a:rPr lang="en-US" altLang="th-TH" smtClean="0"/>
              <a:t>Fourth level</a:t>
            </a:r>
          </a:p>
          <a:p>
            <a:pPr lvl="4"/>
            <a:r>
              <a:rPr lang="en-US" altLang="th-TH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32E7CF-EDD0-4EEF-BBF5-8853340C8FAC}" type="datetimeFigureOut">
              <a:rPr lang="en-US"/>
              <a:pPr>
                <a:defRPr/>
              </a:pPr>
              <a:t>8/27/2016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3DEC273-4A59-4853-8EBB-12142FACE915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15" descr="27-08-59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27" y="-152400"/>
            <a:ext cx="6462873" cy="914400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9688" y="92075"/>
            <a:ext cx="6750050" cy="893921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8" name="Rectangle 27"/>
          <p:cNvSpPr/>
          <p:nvPr/>
        </p:nvSpPr>
        <p:spPr>
          <a:xfrm>
            <a:off x="3810000" y="152400"/>
            <a:ext cx="2919413" cy="9985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53" name="TextBox 26"/>
          <p:cNvSpPr txBox="1">
            <a:spLocks noChangeArrowheads="1"/>
          </p:cNvSpPr>
          <p:nvPr/>
        </p:nvSpPr>
        <p:spPr bwMode="auto">
          <a:xfrm>
            <a:off x="3749675" y="554038"/>
            <a:ext cx="3068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th-TH" sz="1600" b="1" dirty="0">
                <a:latin typeface="TH SarabunPSK" pitchFamily="34" charset="-34"/>
                <a:cs typeface="FreesiaUPC" pitchFamily="34" charset="-34"/>
              </a:rPr>
              <a:t>สรุปรายงานสถานการณ์ธรณีพิบัติภัยประจำวัน </a:t>
            </a:r>
          </a:p>
          <a:p>
            <a:pPr algn="ctr"/>
            <a:r>
              <a:rPr lang="th-TH" altLang="th-TH" sz="1200" b="1" dirty="0" smtClean="0">
                <a:latin typeface="TH SarabunPSK" pitchFamily="34" charset="-34"/>
                <a:cs typeface="FreesiaUPC" pitchFamily="34" charset="-34"/>
              </a:rPr>
              <a:t>วันเสาร์</a:t>
            </a:r>
            <a:r>
              <a:rPr lang="th-TH" altLang="th-TH" sz="1200" b="1" dirty="0" smtClean="0">
                <a:latin typeface="TH SarabunPSK" pitchFamily="34" charset="-34"/>
                <a:cs typeface="FreesiaUPC" pitchFamily="34" charset="-34"/>
              </a:rPr>
              <a:t>ที่ </a:t>
            </a:r>
            <a:r>
              <a:rPr lang="th-TH" altLang="th-TH" sz="1200" b="1" dirty="0" smtClean="0">
                <a:latin typeface="TH SarabunPSK" pitchFamily="34" charset="-34"/>
                <a:cs typeface="FreesiaUPC" pitchFamily="34" charset="-34"/>
              </a:rPr>
              <a:t>27 </a:t>
            </a:r>
            <a:r>
              <a:rPr lang="th-TH" altLang="th-TH" sz="1200" b="1" dirty="0">
                <a:latin typeface="TH SarabunPSK" pitchFamily="34" charset="-34"/>
                <a:cs typeface="FreesiaUPC" pitchFamily="34" charset="-34"/>
              </a:rPr>
              <a:t>สิงหาคม 2559 </a:t>
            </a:r>
            <a:r>
              <a:rPr lang="th-TH" altLang="th-TH" sz="1200" b="1">
                <a:latin typeface="TH SarabunPSK" pitchFamily="34" charset="-34"/>
                <a:cs typeface="FreesiaUPC" pitchFamily="34" charset="-34"/>
              </a:rPr>
              <a:t>เวลา </a:t>
            </a:r>
            <a:r>
              <a:rPr lang="th-TH" altLang="th-TH" sz="1200" b="1" smtClean="0">
                <a:latin typeface="TH SarabunPSK" pitchFamily="34" charset="-34"/>
                <a:cs typeface="FreesiaUPC" pitchFamily="34" charset="-34"/>
              </a:rPr>
              <a:t>12</a:t>
            </a:r>
            <a:r>
              <a:rPr lang="th-TH" altLang="th-TH" sz="1200" b="1" smtClean="0">
                <a:latin typeface="TH SarabunPSK" pitchFamily="34" charset="-34"/>
                <a:cs typeface="FreesiaUPC" pitchFamily="34" charset="-34"/>
              </a:rPr>
              <a:t>.00</a:t>
            </a:r>
            <a:r>
              <a:rPr lang="en-US" altLang="th-TH" sz="1200" b="1" dirty="0" smtClean="0">
                <a:latin typeface="TH SarabunPSK" pitchFamily="34" charset="-34"/>
                <a:cs typeface="FreesiaUPC" pitchFamily="34" charset="-34"/>
              </a:rPr>
              <a:t> </a:t>
            </a:r>
            <a:r>
              <a:rPr lang="th-TH" altLang="th-TH" sz="1200" b="1" dirty="0">
                <a:latin typeface="TH SarabunPSK" pitchFamily="34" charset="-34"/>
                <a:cs typeface="FreesiaUPC" pitchFamily="34" charset="-34"/>
              </a:rPr>
              <a:t>น.</a:t>
            </a:r>
            <a:endParaRPr lang="en-US" altLang="th-TH" sz="1200" b="1" dirty="0">
              <a:latin typeface="TH SarabunPSK" pitchFamily="34" charset="-34"/>
              <a:cs typeface="FreesiaUPC" pitchFamily="34" charset="-34"/>
            </a:endParaRPr>
          </a:p>
        </p:txBody>
      </p:sp>
      <p:pic>
        <p:nvPicPr>
          <p:cNvPr id="2054" name="Picture 30" descr="โลโก้_DMR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0538" y="225425"/>
            <a:ext cx="3651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Box 39"/>
          <p:cNvSpPr txBox="1">
            <a:spLocks noChangeArrowheads="1"/>
          </p:cNvSpPr>
          <p:nvPr/>
        </p:nvSpPr>
        <p:spPr bwMode="auto">
          <a:xfrm>
            <a:off x="5184775" y="7015163"/>
            <a:ext cx="406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สึนามิ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56" name="TextBox 41"/>
          <p:cNvSpPr txBox="1">
            <a:spLocks noChangeArrowheads="1"/>
          </p:cNvSpPr>
          <p:nvPr/>
        </p:nvSpPr>
        <p:spPr bwMode="auto">
          <a:xfrm>
            <a:off x="5176838" y="7221538"/>
            <a:ext cx="9794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หลุมยุบ/ดินทรุดตัว  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4829175" y="5354638"/>
            <a:ext cx="1887538" cy="3048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3" name="Rectangle 32"/>
          <p:cNvSpPr/>
          <p:nvPr/>
        </p:nvSpPr>
        <p:spPr bwMode="auto">
          <a:xfrm>
            <a:off x="4821238" y="5334000"/>
            <a:ext cx="1922462" cy="3633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59" name="TextBox 34"/>
          <p:cNvSpPr txBox="1">
            <a:spLocks noChangeArrowheads="1"/>
          </p:cNvSpPr>
          <p:nvPr/>
        </p:nvSpPr>
        <p:spPr bwMode="auto">
          <a:xfrm>
            <a:off x="5170488" y="6208713"/>
            <a:ext cx="1298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พื้นที่คาดการณ์ปริมาณน้ำฝน </a:t>
            </a:r>
          </a:p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ที่อาจก่อให้เกิดดินถล่ม (</a:t>
            </a:r>
            <a:r>
              <a:rPr lang="th-TH" altLang="th-TH" sz="1000" b="1" dirty="0" smtClean="0">
                <a:latin typeface="Calibri" pitchFamily="34" charset="0"/>
                <a:cs typeface="FreesiaUPC" pitchFamily="34" charset="-34"/>
              </a:rPr>
              <a:t>22)</a:t>
            </a:r>
            <a:endParaRPr lang="en-US" altLang="th-TH" sz="1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951413" y="6648450"/>
            <a:ext cx="114300" cy="10795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1" name="TextBox 37"/>
          <p:cNvSpPr txBox="1">
            <a:spLocks noChangeArrowheads="1"/>
          </p:cNvSpPr>
          <p:nvPr/>
        </p:nvSpPr>
        <p:spPr bwMode="auto">
          <a:xfrm>
            <a:off x="5173663" y="6570663"/>
            <a:ext cx="16049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ดินถล่ม/ดินไหล/หินร่วง/รอยแยก</a:t>
            </a:r>
            <a:r>
              <a:rPr lang="en-US" altLang="th-TH" sz="1000" b="1">
                <a:latin typeface="Calibri" pitchFamily="34" charset="0"/>
                <a:cs typeface="FreesiaUPC" pitchFamily="34" charset="-34"/>
              </a:rPr>
              <a:t>  </a:t>
            </a:r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 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41" name="Hexagon 40"/>
          <p:cNvSpPr/>
          <p:nvPr/>
        </p:nvSpPr>
        <p:spPr bwMode="auto">
          <a:xfrm>
            <a:off x="4960938" y="7083425"/>
            <a:ext cx="100012" cy="87313"/>
          </a:xfrm>
          <a:prstGeom prst="hexagon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4" name="Isosceles Triangle 43"/>
          <p:cNvSpPr/>
          <p:nvPr/>
        </p:nvSpPr>
        <p:spPr bwMode="auto">
          <a:xfrm>
            <a:off x="4953000" y="7272338"/>
            <a:ext cx="107950" cy="122237"/>
          </a:xfrm>
          <a:prstGeom prst="triangle">
            <a:avLst/>
          </a:prstGeom>
          <a:solidFill>
            <a:srgbClr val="0066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2064" name="Group 54"/>
          <p:cNvGrpSpPr>
            <a:grpSpLocks/>
          </p:cNvGrpSpPr>
          <p:nvPr/>
        </p:nvGrpSpPr>
        <p:grpSpPr bwMode="auto">
          <a:xfrm>
            <a:off x="4983163" y="8321675"/>
            <a:ext cx="1560512" cy="400050"/>
            <a:chOff x="5038725" y="7978775"/>
            <a:chExt cx="1561101" cy="400050"/>
          </a:xfrm>
        </p:grpSpPr>
        <p:sp>
          <p:nvSpPr>
            <p:cNvPr id="53" name="Oval 52"/>
            <p:cNvSpPr/>
            <p:nvPr/>
          </p:nvSpPr>
          <p:spPr bwMode="auto">
            <a:xfrm>
              <a:off x="5038725" y="8118475"/>
              <a:ext cx="46054" cy="4603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2142" name="TextBox 53"/>
            <p:cNvSpPr txBox="1">
              <a:spLocks noChangeArrowheads="1"/>
            </p:cNvSpPr>
            <p:nvPr/>
          </p:nvSpPr>
          <p:spPr bwMode="auto">
            <a:xfrm>
              <a:off x="5251583" y="7978775"/>
              <a:ext cx="134824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อาสาสมัครเครือข่ายวัดปริมาณ</a:t>
              </a:r>
            </a:p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น้ำฝนของกรมทรัพยากรธรณี</a:t>
              </a:r>
            </a:p>
          </p:txBody>
        </p:sp>
      </p:grpSp>
      <p:sp>
        <p:nvSpPr>
          <p:cNvPr id="56" name="Freeform 55"/>
          <p:cNvSpPr/>
          <p:nvPr/>
        </p:nvSpPr>
        <p:spPr bwMode="auto">
          <a:xfrm rot="2151609">
            <a:off x="4945063" y="8742363"/>
            <a:ext cx="152400" cy="158750"/>
          </a:xfrm>
          <a:custGeom>
            <a:avLst/>
            <a:gdLst>
              <a:gd name="connsiteX0" fmla="*/ 136187 w 136187"/>
              <a:gd name="connsiteY0" fmla="*/ 0 h 126459"/>
              <a:gd name="connsiteX1" fmla="*/ 107004 w 136187"/>
              <a:gd name="connsiteY1" fmla="*/ 9727 h 126459"/>
              <a:gd name="connsiteX2" fmla="*/ 97276 w 136187"/>
              <a:gd name="connsiteY2" fmla="*/ 38910 h 126459"/>
              <a:gd name="connsiteX3" fmla="*/ 19455 w 136187"/>
              <a:gd name="connsiteY3" fmla="*/ 77821 h 126459"/>
              <a:gd name="connsiteX4" fmla="*/ 0 w 136187"/>
              <a:gd name="connsiteY4" fmla="*/ 126459 h 12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87" h="126459">
                <a:moveTo>
                  <a:pt x="136187" y="0"/>
                </a:moveTo>
                <a:cubicBezTo>
                  <a:pt x="126459" y="3242"/>
                  <a:pt x="114255" y="2477"/>
                  <a:pt x="107004" y="9727"/>
                </a:cubicBezTo>
                <a:cubicBezTo>
                  <a:pt x="99753" y="16978"/>
                  <a:pt x="105370" y="32615"/>
                  <a:pt x="97276" y="38910"/>
                </a:cubicBezTo>
                <a:cubicBezTo>
                  <a:pt x="74383" y="56716"/>
                  <a:pt x="19455" y="77821"/>
                  <a:pt x="19455" y="77821"/>
                </a:cubicBezTo>
                <a:cubicBezTo>
                  <a:pt x="7434" y="113882"/>
                  <a:pt x="14312" y="97833"/>
                  <a:pt x="0" y="126459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6" name="TextBox 57"/>
          <p:cNvSpPr txBox="1">
            <a:spLocks noChangeArrowheads="1"/>
          </p:cNvSpPr>
          <p:nvPr/>
        </p:nvSpPr>
        <p:spPr bwMode="auto">
          <a:xfrm>
            <a:off x="5184775" y="8674100"/>
            <a:ext cx="769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รอยเลื่อนมีพลัง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67" name="TextBox 45"/>
          <p:cNvSpPr txBox="1">
            <a:spLocks noChangeArrowheads="1"/>
          </p:cNvSpPr>
          <p:nvPr/>
        </p:nvSpPr>
        <p:spPr bwMode="auto">
          <a:xfrm>
            <a:off x="5175250" y="6796088"/>
            <a:ext cx="133882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จุดเหนือศูนย์เกิด</a:t>
            </a:r>
            <a:r>
              <a:rPr lang="th-TH" altLang="th-TH" sz="1000" b="1" dirty="0" smtClean="0">
                <a:latin typeface="Calibri" pitchFamily="34" charset="0"/>
                <a:cs typeface="FreesiaUPC" pitchFamily="34" charset="-34"/>
              </a:rPr>
              <a:t>แผ่นดินไหว </a:t>
            </a:r>
            <a:endParaRPr lang="en-US" altLang="th-TH" sz="1000" dirty="0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66" name="5-Point Star 65"/>
          <p:cNvSpPr/>
          <p:nvPr/>
        </p:nvSpPr>
        <p:spPr bwMode="auto">
          <a:xfrm>
            <a:off x="4946650" y="6840538"/>
            <a:ext cx="138113" cy="138112"/>
          </a:xfrm>
          <a:prstGeom prst="star5">
            <a:avLst/>
          </a:prstGeom>
          <a:solidFill>
            <a:srgbClr val="0000C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9" name="TextBox 66"/>
          <p:cNvSpPr txBox="1">
            <a:spLocks noChangeArrowheads="1"/>
          </p:cNvSpPr>
          <p:nvPr/>
        </p:nvSpPr>
        <p:spPr bwMode="auto">
          <a:xfrm>
            <a:off x="5189538" y="7480300"/>
            <a:ext cx="15128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ปริมาณน้ำฝน 24 ชม. จาก</a:t>
            </a:r>
          </a:p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เครื่องวัดปริมาณน้ำฝนอัตโนมัติ</a:t>
            </a:r>
          </a:p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ของกรมทรัพยากรธรณี 25 สถานี </a:t>
            </a:r>
            <a:endParaRPr lang="en-US" altLang="th-TH" sz="1000" b="1" dirty="0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970463" y="75565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71" name="TextBox 100"/>
          <p:cNvSpPr txBox="1">
            <a:spLocks noChangeArrowheads="1"/>
          </p:cNvSpPr>
          <p:nvPr/>
        </p:nvSpPr>
        <p:spPr bwMode="auto">
          <a:xfrm>
            <a:off x="5159375" y="5983288"/>
            <a:ext cx="13981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พื้นที่ประกาศเฝ้าระวังดิน</a:t>
            </a:r>
            <a:r>
              <a:rPr lang="th-TH" altLang="th-TH" sz="1000" b="1" dirty="0" smtClean="0">
                <a:latin typeface="Calibri" pitchFamily="34" charset="0"/>
                <a:cs typeface="FreesiaUPC" pitchFamily="34" charset="-34"/>
              </a:rPr>
              <a:t>ถล่ม </a:t>
            </a:r>
            <a:r>
              <a:rPr lang="th-TH" altLang="th-TH" sz="1000" b="1" dirty="0" smtClean="0">
                <a:latin typeface="Calibri" pitchFamily="34" charset="0"/>
                <a:cs typeface="FreesiaUPC" pitchFamily="34" charset="-34"/>
              </a:rPr>
              <a:t> </a:t>
            </a:r>
            <a:endParaRPr lang="en-US" altLang="th-TH" sz="1000" b="1" dirty="0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2" name="TextBox 105"/>
          <p:cNvSpPr txBox="1">
            <a:spLocks noChangeArrowheads="1"/>
          </p:cNvSpPr>
          <p:nvPr/>
        </p:nvSpPr>
        <p:spPr bwMode="auto">
          <a:xfrm>
            <a:off x="4832350" y="7608888"/>
            <a:ext cx="3762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(มม.)</a:t>
            </a:r>
            <a:endParaRPr lang="en-US" altLang="th-TH" sz="1000" b="1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073" name="Group 56"/>
          <p:cNvGrpSpPr>
            <a:grpSpLocks/>
          </p:cNvGrpSpPr>
          <p:nvPr/>
        </p:nvGrpSpPr>
        <p:grpSpPr bwMode="auto">
          <a:xfrm>
            <a:off x="4965700" y="7981950"/>
            <a:ext cx="1547813" cy="400050"/>
            <a:chOff x="5021266" y="8345488"/>
            <a:chExt cx="1549379" cy="400230"/>
          </a:xfrm>
        </p:grpSpPr>
        <p:sp>
          <p:nvSpPr>
            <p:cNvPr id="2134" name="TextBox 83"/>
            <p:cNvSpPr txBox="1">
              <a:spLocks noChangeArrowheads="1"/>
            </p:cNvSpPr>
            <p:nvPr/>
          </p:nvSpPr>
          <p:spPr bwMode="auto">
            <a:xfrm>
              <a:off x="5254760" y="8345488"/>
              <a:ext cx="1315885" cy="400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ปริมาณน้ำฝนในพื้นที่เสี่ยงภัย</a:t>
              </a:r>
            </a:p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มากกว่า 100 มม. ขึ้นไป </a:t>
              </a:r>
            </a:p>
          </p:txBody>
        </p:sp>
        <p:grpSp>
          <p:nvGrpSpPr>
            <p:cNvPr id="2135" name="Group 127"/>
            <p:cNvGrpSpPr>
              <a:grpSpLocks/>
            </p:cNvGrpSpPr>
            <p:nvPr/>
          </p:nvGrpSpPr>
          <p:grpSpPr bwMode="auto">
            <a:xfrm>
              <a:off x="5021266" y="8429626"/>
              <a:ext cx="150813" cy="165100"/>
              <a:chOff x="5094722" y="8413929"/>
              <a:chExt cx="150518" cy="164214"/>
            </a:xfrm>
          </p:grpSpPr>
          <p:grpSp>
            <p:nvGrpSpPr>
              <p:cNvPr id="2136" name="Group 111"/>
              <p:cNvGrpSpPr>
                <a:grpSpLocks/>
              </p:cNvGrpSpPr>
              <p:nvPr/>
            </p:nvGrpSpPr>
            <p:grpSpPr bwMode="auto">
              <a:xfrm>
                <a:off x="5140668" y="8473931"/>
                <a:ext cx="104572" cy="104212"/>
                <a:chOff x="5149336" y="8491267"/>
                <a:chExt cx="104572" cy="104212"/>
              </a:xfrm>
            </p:grpSpPr>
            <p:cxnSp>
              <p:nvCxnSpPr>
                <p:cNvPr id="86" name="Straight Connector 85"/>
                <p:cNvCxnSpPr/>
                <p:nvPr/>
              </p:nvCxnSpPr>
              <p:spPr>
                <a:xfrm rot="5400000">
                  <a:off x="5098837" y="8541878"/>
                  <a:ext cx="102680" cy="1585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rot="10800000">
                  <a:off x="5150969" y="8594010"/>
                  <a:ext cx="103090" cy="158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Oval 110"/>
              <p:cNvSpPr/>
              <p:nvPr/>
            </p:nvSpPr>
            <p:spPr>
              <a:xfrm>
                <a:off x="5110582" y="8434502"/>
                <a:ext cx="45994" cy="45811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5094722" y="8413967"/>
                <a:ext cx="91988" cy="916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</p:grpSp>
      <p:sp>
        <p:nvSpPr>
          <p:cNvPr id="2074" name="TextBox 33"/>
          <p:cNvSpPr txBox="1">
            <a:spLocks noChangeArrowheads="1"/>
          </p:cNvSpPr>
          <p:nvPr/>
        </p:nvSpPr>
        <p:spPr bwMode="auto">
          <a:xfrm>
            <a:off x="4876800" y="53340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th-TH" sz="1800" b="1">
                <a:latin typeface="Calibri" pitchFamily="34" charset="0"/>
                <a:cs typeface="FreesiaUPC" pitchFamily="34" charset="-34"/>
              </a:rPr>
              <a:t>ประเภทของภัยที่เกิด</a:t>
            </a:r>
            <a:endParaRPr lang="en-US" altLang="th-TH" sz="18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5" name="TextBox 33"/>
          <p:cNvSpPr txBox="1">
            <a:spLocks noChangeArrowheads="1"/>
          </p:cNvSpPr>
          <p:nvPr/>
        </p:nvSpPr>
        <p:spPr bwMode="auto">
          <a:xfrm>
            <a:off x="4800600" y="5694363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200" b="1">
                <a:latin typeface="Calibri" pitchFamily="34" charset="0"/>
                <a:cs typeface="FreesiaUPC" pitchFamily="34" charset="-34"/>
              </a:rPr>
              <a:t>คำอธิบายสัญลักษณ์</a:t>
            </a:r>
            <a:endParaRPr lang="en-US" altLang="th-TH" sz="12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6" name="TextBox 58"/>
          <p:cNvSpPr txBox="1">
            <a:spLocks noChangeArrowheads="1"/>
          </p:cNvSpPr>
          <p:nvPr/>
        </p:nvSpPr>
        <p:spPr bwMode="auto">
          <a:xfrm>
            <a:off x="4673600" y="187325"/>
            <a:ext cx="1624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2000" b="1">
                <a:cs typeface="FreesiaUPC" pitchFamily="34" charset="-34"/>
              </a:rPr>
              <a:t>กรมทรัพยากรธรณี</a:t>
            </a:r>
            <a:endParaRPr lang="en-US" altLang="th-TH" sz="2000" b="1">
              <a:cs typeface="FreesiaUPC" pitchFamily="34" charset="-34"/>
            </a:endParaRPr>
          </a:p>
        </p:txBody>
      </p:sp>
      <p:sp>
        <p:nvSpPr>
          <p:cNvPr id="2077" name="TextBox 62"/>
          <p:cNvSpPr txBox="1">
            <a:spLocks noChangeArrowheads="1"/>
          </p:cNvSpPr>
          <p:nvPr/>
        </p:nvSpPr>
        <p:spPr bwMode="auto">
          <a:xfrm>
            <a:off x="6353175" y="8685213"/>
            <a:ext cx="38100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200" b="1">
                <a:cs typeface="FreesiaUPC" pitchFamily="34" charset="-34"/>
              </a:rPr>
              <a:t>1/5</a:t>
            </a:r>
            <a:endParaRPr lang="en-US" altLang="th-TH" sz="1200" b="1">
              <a:cs typeface="FreesiaUPC" pitchFamily="34" charset="-34"/>
            </a:endParaRPr>
          </a:p>
        </p:txBody>
      </p:sp>
      <p:sp>
        <p:nvSpPr>
          <p:cNvPr id="2078" name="TextBox 100"/>
          <p:cNvSpPr txBox="1">
            <a:spLocks noChangeArrowheads="1"/>
          </p:cNvSpPr>
          <p:nvPr/>
        </p:nvSpPr>
        <p:spPr bwMode="auto">
          <a:xfrm>
            <a:off x="44450" y="8821738"/>
            <a:ext cx="1295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altLang="th-TH" sz="800" b="1">
                <a:latin typeface="Calibri" pitchFamily="34" charset="0"/>
                <a:cs typeface="FreesiaUPC" pitchFamily="34" charset="-34"/>
              </a:rPr>
              <a:t>ศูนย์ปฏิบัติการธรณีพิบัติภัย</a:t>
            </a:r>
            <a:endParaRPr lang="en-US" altLang="th-TH" sz="8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894263" y="6318250"/>
            <a:ext cx="228600" cy="20002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894263" y="6019800"/>
            <a:ext cx="228600" cy="201613"/>
          </a:xfrm>
          <a:prstGeom prst="rect">
            <a:avLst/>
          </a:prstGeom>
          <a:solidFill>
            <a:srgbClr val="FF99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34931" y="85566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4" name="Oval 83"/>
          <p:cNvSpPr/>
          <p:nvPr/>
        </p:nvSpPr>
        <p:spPr>
          <a:xfrm>
            <a:off x="287338" y="118586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7" name="Oval 86"/>
          <p:cNvSpPr/>
          <p:nvPr/>
        </p:nvSpPr>
        <p:spPr>
          <a:xfrm>
            <a:off x="293688" y="1447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8" name="TextBox 14"/>
          <p:cNvSpPr txBox="1">
            <a:spLocks noChangeArrowheads="1"/>
          </p:cNvSpPr>
          <p:nvPr/>
        </p:nvSpPr>
        <p:spPr bwMode="auto">
          <a:xfrm>
            <a:off x="169863" y="1827213"/>
            <a:ext cx="330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</a:p>
        </p:txBody>
      </p:sp>
      <p:sp>
        <p:nvSpPr>
          <p:cNvPr id="89" name="Oval 88"/>
          <p:cNvSpPr/>
          <p:nvPr/>
        </p:nvSpPr>
        <p:spPr>
          <a:xfrm>
            <a:off x="293688" y="17367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0" name="TextBox 14"/>
          <p:cNvSpPr txBox="1">
            <a:spLocks noChangeArrowheads="1"/>
          </p:cNvSpPr>
          <p:nvPr/>
        </p:nvSpPr>
        <p:spPr bwMode="auto">
          <a:xfrm>
            <a:off x="146050" y="2101851"/>
            <a:ext cx="46355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</a:p>
          <a:p>
            <a:pPr>
              <a:defRPr/>
            </a:pP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293688" y="20415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4" name="Oval 93"/>
          <p:cNvSpPr/>
          <p:nvPr/>
        </p:nvSpPr>
        <p:spPr>
          <a:xfrm>
            <a:off x="287338" y="22860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279400" y="2590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1" name="Oval 100"/>
          <p:cNvSpPr/>
          <p:nvPr/>
        </p:nvSpPr>
        <p:spPr>
          <a:xfrm>
            <a:off x="276225" y="28797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2" name="TextBox 14"/>
          <p:cNvSpPr txBox="1">
            <a:spLocks noChangeArrowheads="1"/>
          </p:cNvSpPr>
          <p:nvPr/>
        </p:nvSpPr>
        <p:spPr bwMode="auto">
          <a:xfrm>
            <a:off x="122238" y="3195638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276225" y="31591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4" name="TextBox 14"/>
          <p:cNvSpPr txBox="1">
            <a:spLocks noChangeArrowheads="1"/>
          </p:cNvSpPr>
          <p:nvPr/>
        </p:nvSpPr>
        <p:spPr bwMode="auto">
          <a:xfrm>
            <a:off x="122238" y="3478213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31.4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276225" y="34544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6" name="TextBox 14"/>
          <p:cNvSpPr txBox="1">
            <a:spLocks noChangeArrowheads="1"/>
          </p:cNvSpPr>
          <p:nvPr/>
        </p:nvSpPr>
        <p:spPr bwMode="auto">
          <a:xfrm>
            <a:off x="150813" y="3778250"/>
            <a:ext cx="3825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284163" y="37179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9" name="Oval 108"/>
          <p:cNvSpPr/>
          <p:nvPr/>
        </p:nvSpPr>
        <p:spPr>
          <a:xfrm>
            <a:off x="4254500" y="12954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2" name="Oval 111"/>
          <p:cNvSpPr/>
          <p:nvPr/>
        </p:nvSpPr>
        <p:spPr>
          <a:xfrm>
            <a:off x="4254500" y="16002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5" name="Oval 114"/>
          <p:cNvSpPr/>
          <p:nvPr/>
        </p:nvSpPr>
        <p:spPr>
          <a:xfrm>
            <a:off x="4256088" y="19050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7" name="Oval 116"/>
          <p:cNvSpPr/>
          <p:nvPr/>
        </p:nvSpPr>
        <p:spPr>
          <a:xfrm>
            <a:off x="4267200" y="2209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3" name="Oval 122"/>
          <p:cNvSpPr/>
          <p:nvPr/>
        </p:nvSpPr>
        <p:spPr>
          <a:xfrm>
            <a:off x="457200" y="660558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8" name="Oval 127"/>
          <p:cNvSpPr/>
          <p:nvPr/>
        </p:nvSpPr>
        <p:spPr>
          <a:xfrm>
            <a:off x="457200" y="69167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2" name="Oval 131"/>
          <p:cNvSpPr/>
          <p:nvPr/>
        </p:nvSpPr>
        <p:spPr>
          <a:xfrm>
            <a:off x="457200" y="725487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4" name="Oval 133"/>
          <p:cNvSpPr/>
          <p:nvPr/>
        </p:nvSpPr>
        <p:spPr>
          <a:xfrm>
            <a:off x="457200" y="757078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6" name="Oval 135"/>
          <p:cNvSpPr/>
          <p:nvPr/>
        </p:nvSpPr>
        <p:spPr>
          <a:xfrm>
            <a:off x="457200" y="792321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8" name="Oval 137"/>
          <p:cNvSpPr/>
          <p:nvPr/>
        </p:nvSpPr>
        <p:spPr>
          <a:xfrm>
            <a:off x="4054475" y="605631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0" name="Oval 139"/>
          <p:cNvSpPr/>
          <p:nvPr/>
        </p:nvSpPr>
        <p:spPr>
          <a:xfrm>
            <a:off x="4056063" y="64611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2" name="Oval 141"/>
          <p:cNvSpPr/>
          <p:nvPr/>
        </p:nvSpPr>
        <p:spPr>
          <a:xfrm>
            <a:off x="4056063" y="68278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4" name="Oval 143"/>
          <p:cNvSpPr/>
          <p:nvPr/>
        </p:nvSpPr>
        <p:spPr>
          <a:xfrm>
            <a:off x="4054475" y="71453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6" name="Oval 145"/>
          <p:cNvSpPr/>
          <p:nvPr/>
        </p:nvSpPr>
        <p:spPr>
          <a:xfrm>
            <a:off x="4056063" y="748188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9" name="TextBox 14"/>
          <p:cNvSpPr txBox="1">
            <a:spLocks noChangeArrowheads="1"/>
          </p:cNvSpPr>
          <p:nvPr/>
        </p:nvSpPr>
        <p:spPr bwMode="auto">
          <a:xfrm>
            <a:off x="85725" y="2916238"/>
            <a:ext cx="47641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7.8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1" name="TextBox 14"/>
          <p:cNvSpPr txBox="1">
            <a:spLocks noChangeArrowheads="1"/>
          </p:cNvSpPr>
          <p:nvPr/>
        </p:nvSpPr>
        <p:spPr bwMode="auto">
          <a:xfrm>
            <a:off x="150813" y="2667000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4" name="TextBox 14"/>
          <p:cNvSpPr txBox="1">
            <a:spLocks noChangeArrowheads="1"/>
          </p:cNvSpPr>
          <p:nvPr/>
        </p:nvSpPr>
        <p:spPr bwMode="auto">
          <a:xfrm>
            <a:off x="123825" y="2362200"/>
            <a:ext cx="47641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1.6 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6" name="TextBox 14"/>
          <p:cNvSpPr txBox="1">
            <a:spLocks noChangeArrowheads="1"/>
          </p:cNvSpPr>
          <p:nvPr/>
        </p:nvSpPr>
        <p:spPr bwMode="auto">
          <a:xfrm>
            <a:off x="106680" y="1477963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0.6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7" name="TextBox 14"/>
          <p:cNvSpPr txBox="1">
            <a:spLocks noChangeArrowheads="1"/>
          </p:cNvSpPr>
          <p:nvPr/>
        </p:nvSpPr>
        <p:spPr bwMode="auto">
          <a:xfrm>
            <a:off x="113951" y="1200150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9" name="TextBox 14"/>
          <p:cNvSpPr txBox="1">
            <a:spLocks noChangeArrowheads="1"/>
          </p:cNvSpPr>
          <p:nvPr/>
        </p:nvSpPr>
        <p:spPr bwMode="auto">
          <a:xfrm>
            <a:off x="113602" y="885825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0" name="TextBox 14"/>
          <p:cNvSpPr txBox="1">
            <a:spLocks noChangeArrowheads="1"/>
          </p:cNvSpPr>
          <p:nvPr/>
        </p:nvSpPr>
        <p:spPr bwMode="auto">
          <a:xfrm>
            <a:off x="4114800" y="2286000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13.6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7" name="TextBox 14"/>
          <p:cNvSpPr txBox="1">
            <a:spLocks noChangeArrowheads="1"/>
          </p:cNvSpPr>
          <p:nvPr/>
        </p:nvSpPr>
        <p:spPr bwMode="auto">
          <a:xfrm>
            <a:off x="4110038" y="1981200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34.8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"/>
          <p:cNvSpPr txBox="1">
            <a:spLocks noChangeArrowheads="1"/>
          </p:cNvSpPr>
          <p:nvPr/>
        </p:nvSpPr>
        <p:spPr bwMode="auto">
          <a:xfrm>
            <a:off x="4110038" y="1676400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35.6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"/>
          <p:cNvSpPr txBox="1">
            <a:spLocks noChangeArrowheads="1"/>
          </p:cNvSpPr>
          <p:nvPr/>
        </p:nvSpPr>
        <p:spPr bwMode="auto">
          <a:xfrm>
            <a:off x="4090988" y="1362075"/>
            <a:ext cx="47641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0.4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"/>
          <p:cNvSpPr txBox="1">
            <a:spLocks noChangeArrowheads="1"/>
          </p:cNvSpPr>
          <p:nvPr/>
        </p:nvSpPr>
        <p:spPr bwMode="auto">
          <a:xfrm>
            <a:off x="304800" y="6665913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3.6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4"/>
          <p:cNvSpPr txBox="1">
            <a:spLocks noChangeArrowheads="1"/>
          </p:cNvSpPr>
          <p:nvPr/>
        </p:nvSpPr>
        <p:spPr bwMode="auto">
          <a:xfrm>
            <a:off x="312738" y="7008813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9.2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4"/>
          <p:cNvSpPr txBox="1">
            <a:spLocks noChangeArrowheads="1"/>
          </p:cNvSpPr>
          <p:nvPr/>
        </p:nvSpPr>
        <p:spPr bwMode="auto">
          <a:xfrm>
            <a:off x="304800" y="7329488"/>
            <a:ext cx="44916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5.2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4"/>
          <p:cNvSpPr txBox="1">
            <a:spLocks noChangeArrowheads="1"/>
          </p:cNvSpPr>
          <p:nvPr/>
        </p:nvSpPr>
        <p:spPr bwMode="auto">
          <a:xfrm>
            <a:off x="304800" y="7686675"/>
            <a:ext cx="47641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1.4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 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4"/>
          <p:cNvSpPr txBox="1">
            <a:spLocks noChangeArrowheads="1"/>
          </p:cNvSpPr>
          <p:nvPr/>
        </p:nvSpPr>
        <p:spPr bwMode="auto">
          <a:xfrm>
            <a:off x="304800" y="7978775"/>
            <a:ext cx="407988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4"/>
          <p:cNvSpPr txBox="1">
            <a:spLocks noChangeArrowheads="1"/>
          </p:cNvSpPr>
          <p:nvPr/>
        </p:nvSpPr>
        <p:spPr bwMode="auto">
          <a:xfrm>
            <a:off x="3902075" y="7575550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4"/>
          <p:cNvSpPr txBox="1">
            <a:spLocks noChangeArrowheads="1"/>
          </p:cNvSpPr>
          <p:nvPr/>
        </p:nvSpPr>
        <p:spPr bwMode="auto">
          <a:xfrm>
            <a:off x="3886200" y="7213600"/>
            <a:ext cx="40908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7" name="TextBox 14"/>
          <p:cNvSpPr txBox="1">
            <a:spLocks noChangeArrowheads="1"/>
          </p:cNvSpPr>
          <p:nvPr/>
        </p:nvSpPr>
        <p:spPr bwMode="auto">
          <a:xfrm>
            <a:off x="3910013" y="6889750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8" name="TextBox 14"/>
          <p:cNvSpPr txBox="1">
            <a:spLocks noChangeArrowheads="1"/>
          </p:cNvSpPr>
          <p:nvPr/>
        </p:nvSpPr>
        <p:spPr bwMode="auto">
          <a:xfrm>
            <a:off x="3894138" y="6537325"/>
            <a:ext cx="48122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9" name="TextBox 14"/>
          <p:cNvSpPr txBox="1">
            <a:spLocks noChangeArrowheads="1"/>
          </p:cNvSpPr>
          <p:nvPr/>
        </p:nvSpPr>
        <p:spPr bwMode="auto">
          <a:xfrm>
            <a:off x="3881438" y="6127750"/>
            <a:ext cx="40908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131" name="Group 62"/>
          <p:cNvGrpSpPr>
            <a:grpSpLocks/>
          </p:cNvGrpSpPr>
          <p:nvPr/>
        </p:nvGrpSpPr>
        <p:grpSpPr bwMode="auto">
          <a:xfrm>
            <a:off x="4648200" y="1227138"/>
            <a:ext cx="2133600" cy="735294"/>
            <a:chOff x="4660900" y="1262063"/>
            <a:chExt cx="1980471" cy="740808"/>
          </a:xfrm>
        </p:grpSpPr>
        <p:sp>
          <p:nvSpPr>
            <p:cNvPr id="2132" name="TextBox 46"/>
            <p:cNvSpPr txBox="1">
              <a:spLocks noChangeArrowheads="1"/>
            </p:cNvSpPr>
            <p:nvPr/>
          </p:nvSpPr>
          <p:spPr bwMode="auto">
            <a:xfrm>
              <a:off x="5014555" y="1305181"/>
              <a:ext cx="1626816" cy="697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thaiDist"/>
              <a:r>
                <a:rPr lang="th-TH" altLang="th-TH" sz="1300" b="1" dirty="0">
                  <a:latin typeface="Calibri" pitchFamily="34" charset="0"/>
                  <a:cs typeface="FreesiaUPC" pitchFamily="34" charset="-34"/>
                </a:rPr>
                <a:t>ประกาศเฝ้าระวังดินถล่ม</a:t>
              </a:r>
              <a:br>
                <a:rPr lang="th-TH" altLang="th-TH" sz="1300" b="1" dirty="0">
                  <a:latin typeface="Calibri" pitchFamily="34" charset="0"/>
                  <a:cs typeface="FreesiaUPC" pitchFamily="34" charset="-34"/>
                </a:rPr>
              </a:br>
              <a:r>
                <a:rPr lang="th-TH" altLang="th-TH" sz="1300" b="1" dirty="0">
                  <a:latin typeface="Calibri" pitchFamily="34" charset="0"/>
                  <a:cs typeface="FreesiaUPC" pitchFamily="34" charset="-34"/>
                </a:rPr>
                <a:t>กรมทรัพยากร</a:t>
              </a:r>
              <a:r>
                <a:rPr lang="th-TH" altLang="th-TH" sz="1300" b="1" dirty="0" smtClean="0">
                  <a:latin typeface="Calibri" pitchFamily="34" charset="0"/>
                  <a:cs typeface="FreesiaUPC" pitchFamily="34" charset="-34"/>
                </a:rPr>
                <a:t>ธรณี</a:t>
              </a:r>
            </a:p>
            <a:p>
              <a:pPr algn="thaiDist"/>
              <a:endParaRPr lang="th-TH" altLang="th-TH" sz="1300" b="1" dirty="0">
                <a:latin typeface="Calibri" pitchFamily="34" charset="0"/>
                <a:cs typeface="FreesiaUPC" pitchFamily="34" charset="-34"/>
              </a:endParaRPr>
            </a:p>
          </p:txBody>
        </p:sp>
        <p:sp>
          <p:nvSpPr>
            <p:cNvPr id="113" name="Explosion 1 112"/>
            <p:cNvSpPr/>
            <p:nvPr/>
          </p:nvSpPr>
          <p:spPr bwMode="auto">
            <a:xfrm>
              <a:off x="4660900" y="1262063"/>
              <a:ext cx="380180" cy="307086"/>
            </a:xfrm>
            <a:prstGeom prst="irregularSeal1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19821</TotalTime>
  <Words>177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adsanai</dc:creator>
  <cp:lastModifiedBy>adsanai</cp:lastModifiedBy>
  <cp:revision>2406</cp:revision>
  <dcterms:created xsi:type="dcterms:W3CDTF">2014-11-03T10:38:00Z</dcterms:created>
  <dcterms:modified xsi:type="dcterms:W3CDTF">2016-08-27T05:11:29Z</dcterms:modified>
</cp:coreProperties>
</file>