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0000CC"/>
    <a:srgbClr val="FF6600"/>
    <a:srgbClr val="0066CC"/>
    <a:srgbClr val="FF9999"/>
    <a:srgbClr val="FFFFCC"/>
    <a:srgbClr val="663300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4420" autoAdjust="0"/>
    <p:restoredTop sz="99295" autoAdjust="0"/>
  </p:normalViewPr>
  <p:slideViewPr>
    <p:cSldViewPr showGuides="1">
      <p:cViewPr>
        <p:scale>
          <a:sx n="120" d="100"/>
          <a:sy n="120" d="100"/>
        </p:scale>
        <p:origin x="-198" y="1848"/>
      </p:cViewPr>
      <p:guideLst>
        <p:guide orient="horz" pos="3792"/>
        <p:guide pos="187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FE852-C7BB-4757-8FC1-B9BE600AEEA1}" type="datetimeFigureOut">
              <a:rPr lang="en-US"/>
              <a:pPr>
                <a:defRPr/>
              </a:pPr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941653-EED3-4942-8D69-9F9F2684A4B2}" type="slidenum">
              <a:rPr lang="en-US" altLang="th-TH"/>
              <a:pPr>
                <a:defRPr/>
              </a:pPr>
              <a:t>‹#›</a:t>
            </a:fld>
            <a:endParaRPr lang="en-US" alt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529FAF-BBEB-4395-AB66-7C562AE0EE58}" type="datetimeFigureOut">
              <a:rPr lang="en-US"/>
              <a:pPr>
                <a:defRPr/>
              </a:pPr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304C67-EBCA-499C-8A55-5F716D6BCACF}" type="slidenum">
              <a:rPr lang="en-US" altLang="th-TH"/>
              <a:pPr>
                <a:defRPr/>
              </a:pPr>
              <a:t>‹#›</a:t>
            </a:fld>
            <a:endParaRPr lang="en-US" alt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7CB4F-18A2-4509-86BF-A0C652C3A889}" type="datetimeFigureOut">
              <a:rPr lang="en-US"/>
              <a:pPr>
                <a:defRPr/>
              </a:pPr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BFACAD-6DEA-4ABE-8285-20FFB4876418}" type="slidenum">
              <a:rPr lang="en-US" altLang="th-TH"/>
              <a:pPr>
                <a:defRPr/>
              </a:pPr>
              <a:t>‹#›</a:t>
            </a:fld>
            <a:endParaRPr lang="en-US" alt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A05FE9-D61A-4D79-8C81-A18DD5271B1F}" type="datetimeFigureOut">
              <a:rPr lang="en-US"/>
              <a:pPr>
                <a:defRPr/>
              </a:pPr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070664-21D2-43FB-A4A1-541A9D0E3AF0}" type="slidenum">
              <a:rPr lang="en-US" altLang="th-TH"/>
              <a:pPr>
                <a:defRPr/>
              </a:pPr>
              <a:t>‹#›</a:t>
            </a:fld>
            <a:endParaRPr lang="en-US" alt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465AC-7853-4CE7-820D-A05FA19396C0}" type="datetimeFigureOut">
              <a:rPr lang="en-US"/>
              <a:pPr>
                <a:defRPr/>
              </a:pPr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59DC41-042E-4546-9DE5-1812C32E6D72}" type="slidenum">
              <a:rPr lang="en-US" altLang="th-TH"/>
              <a:pPr>
                <a:defRPr/>
              </a:pPr>
              <a:t>‹#›</a:t>
            </a:fld>
            <a:endParaRPr lang="en-US" alt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8BF0CF-8FA8-453B-B31A-43130DE1EDBE}" type="datetimeFigureOut">
              <a:rPr lang="en-US"/>
              <a:pPr>
                <a:defRPr/>
              </a:pPr>
              <a:t>9/15/2016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FD95E2-178D-47A4-B278-92890F4DEA84}" type="slidenum">
              <a:rPr lang="en-US" altLang="th-TH"/>
              <a:pPr>
                <a:defRPr/>
              </a:pPr>
              <a:t>‹#›</a:t>
            </a:fld>
            <a:endParaRPr lang="en-US" alt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896AB8-5C7E-4892-A85B-AC991ADE7B6C}" type="datetimeFigureOut">
              <a:rPr lang="en-US"/>
              <a:pPr>
                <a:defRPr/>
              </a:pPr>
              <a:t>9/15/2016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B86A43-9D4A-4817-B492-58E8C7A1112E}" type="slidenum">
              <a:rPr lang="en-US" altLang="th-TH"/>
              <a:pPr>
                <a:defRPr/>
              </a:pPr>
              <a:t>‹#›</a:t>
            </a:fld>
            <a:endParaRPr lang="en-US" alt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80501-2BDE-4578-AD6B-A29765A758CF}" type="datetimeFigureOut">
              <a:rPr lang="en-US"/>
              <a:pPr>
                <a:defRPr/>
              </a:pPr>
              <a:t>9/15/2016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D72BA-3127-4C9B-A2C5-5D82ED0DBD49}" type="slidenum">
              <a:rPr lang="en-US" altLang="th-TH"/>
              <a:pPr>
                <a:defRPr/>
              </a:pPr>
              <a:t>‹#›</a:t>
            </a:fld>
            <a:endParaRPr lang="en-US" alt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60F26B-B0EE-480B-BDAB-8A5510E067F2}" type="datetimeFigureOut">
              <a:rPr lang="en-US"/>
              <a:pPr>
                <a:defRPr/>
              </a:pPr>
              <a:t>9/15/2016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6A873-E68B-4B33-A0E3-66F4351ABFA0}" type="slidenum">
              <a:rPr lang="en-US" altLang="th-TH"/>
              <a:pPr>
                <a:defRPr/>
              </a:pPr>
              <a:t>‹#›</a:t>
            </a:fld>
            <a:endParaRPr lang="en-US" alt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E2EBD4-0F67-40AA-BF4C-07A2C4289148}" type="datetimeFigureOut">
              <a:rPr lang="en-US"/>
              <a:pPr>
                <a:defRPr/>
              </a:pPr>
              <a:t>9/15/2016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AF2A3B-BBA1-480E-AF53-F6D924E8FB46}" type="slidenum">
              <a:rPr lang="en-US" altLang="th-TH"/>
              <a:pPr>
                <a:defRPr/>
              </a:pPr>
              <a:t>‹#›</a:t>
            </a:fld>
            <a:endParaRPr lang="en-US" alt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CAFA4-E7B5-45AC-836E-ED5E039D2D88}" type="datetimeFigureOut">
              <a:rPr lang="en-US"/>
              <a:pPr>
                <a:defRPr/>
              </a:pPr>
              <a:t>9/15/2016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32FAB-BC2D-4ABB-B9B7-D47AF9044FA9}" type="slidenum">
              <a:rPr lang="en-US" altLang="th-TH"/>
              <a:pPr>
                <a:defRPr/>
              </a:pPr>
              <a:t>‹#›</a:t>
            </a:fld>
            <a:endParaRPr lang="en-US" alt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h-TH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h-TH" smtClean="0"/>
              <a:t>Click to edit Master text styles</a:t>
            </a:r>
          </a:p>
          <a:p>
            <a:pPr lvl="1"/>
            <a:r>
              <a:rPr lang="en-US" altLang="th-TH" smtClean="0"/>
              <a:t>Second level</a:t>
            </a:r>
          </a:p>
          <a:p>
            <a:pPr lvl="2"/>
            <a:r>
              <a:rPr lang="en-US" altLang="th-TH" smtClean="0"/>
              <a:t>Third level</a:t>
            </a:r>
          </a:p>
          <a:p>
            <a:pPr lvl="3"/>
            <a:r>
              <a:rPr lang="en-US" altLang="th-TH" smtClean="0"/>
              <a:t>Fourth level</a:t>
            </a:r>
          </a:p>
          <a:p>
            <a:pPr lvl="4"/>
            <a:r>
              <a:rPr lang="en-US" altLang="th-TH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705FA4B-9F90-469A-B448-AB662565DDA6}" type="datetimeFigureOut">
              <a:rPr lang="en-US"/>
              <a:pPr>
                <a:defRPr/>
              </a:pPr>
              <a:t>9/15/2016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0AF64B1-D0D6-481B-B07B-797553AF38AC}" type="slidenum">
              <a:rPr lang="en-US" altLang="th-TH"/>
              <a:pPr>
                <a:defRPr/>
              </a:pPr>
              <a:t>‹#›</a:t>
            </a:fld>
            <a:endParaRPr lang="en-US" alt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Picture 95" descr="15-09-59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563" y="0"/>
            <a:ext cx="6462873" cy="9144000"/>
          </a:xfrm>
          <a:prstGeom prst="rect">
            <a:avLst/>
          </a:prstGeom>
        </p:spPr>
      </p:pic>
      <p:sp>
        <p:nvSpPr>
          <p:cNvPr id="26" name="Rectangle 25"/>
          <p:cNvSpPr/>
          <p:nvPr/>
        </p:nvSpPr>
        <p:spPr>
          <a:xfrm>
            <a:off x="39688" y="92075"/>
            <a:ext cx="6750050" cy="8939213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28" name="Rectangle 27"/>
          <p:cNvSpPr/>
          <p:nvPr/>
        </p:nvSpPr>
        <p:spPr>
          <a:xfrm>
            <a:off x="3810000" y="152400"/>
            <a:ext cx="2919413" cy="99853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2053" name="TextBox 26"/>
          <p:cNvSpPr txBox="1">
            <a:spLocks noChangeArrowheads="1"/>
          </p:cNvSpPr>
          <p:nvPr/>
        </p:nvSpPr>
        <p:spPr bwMode="auto">
          <a:xfrm>
            <a:off x="3749675" y="554038"/>
            <a:ext cx="30686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h-TH" altLang="th-TH" sz="1600" b="1" dirty="0">
                <a:latin typeface="TH SarabunPSK" pitchFamily="34" charset="-34"/>
                <a:cs typeface="FreesiaUPC" pitchFamily="34" charset="-34"/>
              </a:rPr>
              <a:t>สรุปรายงานสถานการณ์ธรณีพิบัติภัยประจำวัน </a:t>
            </a:r>
          </a:p>
          <a:p>
            <a:pPr algn="ctr"/>
            <a:r>
              <a:rPr lang="th-TH" altLang="th-TH" sz="1200" b="1" dirty="0" smtClean="0">
                <a:latin typeface="TH SarabunPSK" pitchFamily="34" charset="-34"/>
                <a:cs typeface="FreesiaUPC" pitchFamily="34" charset="-34"/>
              </a:rPr>
              <a:t>วันพฤหัสบดีที่ 15 </a:t>
            </a:r>
            <a:r>
              <a:rPr lang="th-TH" altLang="th-TH" sz="1200" b="1" dirty="0">
                <a:latin typeface="TH SarabunPSK" pitchFamily="34" charset="-34"/>
                <a:cs typeface="FreesiaUPC" pitchFamily="34" charset="-34"/>
              </a:rPr>
              <a:t>กันยายน 2559 เวลา </a:t>
            </a:r>
            <a:r>
              <a:rPr lang="th-TH" altLang="th-TH" sz="1200" b="1" dirty="0" smtClean="0">
                <a:latin typeface="TH SarabunPSK" pitchFamily="34" charset="-34"/>
                <a:cs typeface="FreesiaUPC" pitchFamily="34" charset="-34"/>
              </a:rPr>
              <a:t>09.30 </a:t>
            </a:r>
            <a:r>
              <a:rPr lang="th-TH" altLang="th-TH" sz="1200" b="1" dirty="0">
                <a:latin typeface="TH SarabunPSK" pitchFamily="34" charset="-34"/>
                <a:cs typeface="FreesiaUPC" pitchFamily="34" charset="-34"/>
              </a:rPr>
              <a:t>น.</a:t>
            </a:r>
            <a:endParaRPr lang="en-US" altLang="th-TH" sz="1200" b="1" dirty="0">
              <a:latin typeface="TH SarabunPSK" pitchFamily="34" charset="-34"/>
              <a:cs typeface="FreesiaUPC" pitchFamily="34" charset="-34"/>
            </a:endParaRPr>
          </a:p>
        </p:txBody>
      </p:sp>
      <p:pic>
        <p:nvPicPr>
          <p:cNvPr id="2054" name="Picture 30" descr="โลโก้_DMR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00538" y="225425"/>
            <a:ext cx="365125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5" name="TextBox 39"/>
          <p:cNvSpPr txBox="1">
            <a:spLocks noChangeArrowheads="1"/>
          </p:cNvSpPr>
          <p:nvPr/>
        </p:nvSpPr>
        <p:spPr bwMode="auto">
          <a:xfrm>
            <a:off x="5184775" y="7015163"/>
            <a:ext cx="4064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h-TH" altLang="th-TH" sz="1000" b="1">
                <a:latin typeface="Calibri" pitchFamily="34" charset="0"/>
                <a:cs typeface="FreesiaUPC" pitchFamily="34" charset="-34"/>
              </a:rPr>
              <a:t>สึนามิ</a:t>
            </a:r>
            <a:endParaRPr lang="en-US" altLang="th-TH" sz="1000" b="1">
              <a:latin typeface="Calibri" pitchFamily="34" charset="0"/>
              <a:cs typeface="FreesiaUPC" pitchFamily="34" charset="-34"/>
            </a:endParaRPr>
          </a:p>
        </p:txBody>
      </p:sp>
      <p:sp>
        <p:nvSpPr>
          <p:cNvPr id="2056" name="TextBox 41"/>
          <p:cNvSpPr txBox="1">
            <a:spLocks noChangeArrowheads="1"/>
          </p:cNvSpPr>
          <p:nvPr/>
        </p:nvSpPr>
        <p:spPr bwMode="auto">
          <a:xfrm>
            <a:off x="5176838" y="7221538"/>
            <a:ext cx="97948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h-TH" altLang="th-TH" sz="1000" b="1">
                <a:latin typeface="Calibri" pitchFamily="34" charset="0"/>
                <a:cs typeface="FreesiaUPC" pitchFamily="34" charset="-34"/>
              </a:rPr>
              <a:t>หลุมยุบ/ดินทรุดตัว  </a:t>
            </a:r>
            <a:endParaRPr lang="en-US" altLang="th-TH" sz="1000" b="1">
              <a:latin typeface="Calibri" pitchFamily="34" charset="0"/>
              <a:cs typeface="FreesiaUPC" pitchFamily="34" charset="-34"/>
            </a:endParaRPr>
          </a:p>
        </p:txBody>
      </p:sp>
      <p:sp>
        <p:nvSpPr>
          <p:cNvPr id="95" name="Rectangle 94"/>
          <p:cNvSpPr/>
          <p:nvPr/>
        </p:nvSpPr>
        <p:spPr bwMode="auto">
          <a:xfrm>
            <a:off x="4829175" y="5354638"/>
            <a:ext cx="1887538" cy="304800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33" name="Rectangle 32"/>
          <p:cNvSpPr/>
          <p:nvPr/>
        </p:nvSpPr>
        <p:spPr bwMode="auto">
          <a:xfrm>
            <a:off x="4821238" y="5334000"/>
            <a:ext cx="1922462" cy="3633788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2059" name="TextBox 34"/>
          <p:cNvSpPr txBox="1">
            <a:spLocks noChangeArrowheads="1"/>
          </p:cNvSpPr>
          <p:nvPr/>
        </p:nvSpPr>
        <p:spPr bwMode="auto">
          <a:xfrm>
            <a:off x="5170488" y="6208713"/>
            <a:ext cx="12985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h-TH" altLang="th-TH" sz="1000" b="1" dirty="0">
                <a:latin typeface="Calibri" pitchFamily="34" charset="0"/>
                <a:cs typeface="FreesiaUPC" pitchFamily="34" charset="-34"/>
              </a:rPr>
              <a:t>พื้นที่คาดการณ์ปริมาณน้ำฝน </a:t>
            </a:r>
          </a:p>
          <a:p>
            <a:r>
              <a:rPr lang="th-TH" altLang="th-TH" sz="1000" b="1" dirty="0">
                <a:latin typeface="Calibri" pitchFamily="34" charset="0"/>
                <a:cs typeface="FreesiaUPC" pitchFamily="34" charset="-34"/>
              </a:rPr>
              <a:t>ที่อาจก่อให้เกิดดินถล่ม </a:t>
            </a:r>
            <a:r>
              <a:rPr lang="th-TH" altLang="th-TH" sz="1000" dirty="0" smtClean="0">
                <a:latin typeface="Calibri" pitchFamily="34" charset="0"/>
                <a:cs typeface="FreesiaUPC" pitchFamily="34" charset="-34"/>
              </a:rPr>
              <a:t>(37)</a:t>
            </a:r>
            <a:endParaRPr lang="en-US" altLang="th-TH" sz="1000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4951413" y="6648450"/>
            <a:ext cx="114300" cy="107950"/>
          </a:xfrm>
          <a:prstGeom prst="rect">
            <a:avLst/>
          </a:prstGeom>
          <a:solidFill>
            <a:srgbClr val="FF33CC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2061" name="TextBox 37"/>
          <p:cNvSpPr txBox="1">
            <a:spLocks noChangeArrowheads="1"/>
          </p:cNvSpPr>
          <p:nvPr/>
        </p:nvSpPr>
        <p:spPr bwMode="auto">
          <a:xfrm>
            <a:off x="5173663" y="6570663"/>
            <a:ext cx="14779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h-TH" altLang="th-TH" sz="1000" b="1">
                <a:latin typeface="Calibri" pitchFamily="34" charset="0"/>
                <a:cs typeface="FreesiaUPC" pitchFamily="34" charset="-34"/>
              </a:rPr>
              <a:t>ดินถล่ม/ดินไหล/หินร่วง/รอยแยก</a:t>
            </a:r>
            <a:endParaRPr lang="en-US" altLang="th-TH" sz="1000" b="1">
              <a:latin typeface="Calibri" pitchFamily="34" charset="0"/>
              <a:cs typeface="FreesiaUPC" pitchFamily="34" charset="-34"/>
            </a:endParaRPr>
          </a:p>
        </p:txBody>
      </p:sp>
      <p:sp>
        <p:nvSpPr>
          <p:cNvPr id="41" name="Hexagon 40"/>
          <p:cNvSpPr/>
          <p:nvPr/>
        </p:nvSpPr>
        <p:spPr bwMode="auto">
          <a:xfrm>
            <a:off x="4960938" y="7083425"/>
            <a:ext cx="100012" cy="87313"/>
          </a:xfrm>
          <a:prstGeom prst="hexagon">
            <a:avLst/>
          </a:prstGeom>
          <a:solidFill>
            <a:srgbClr val="FFFF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44" name="Isosceles Triangle 43"/>
          <p:cNvSpPr/>
          <p:nvPr/>
        </p:nvSpPr>
        <p:spPr bwMode="auto">
          <a:xfrm>
            <a:off x="4953000" y="7272338"/>
            <a:ext cx="107950" cy="122237"/>
          </a:xfrm>
          <a:prstGeom prst="triangle">
            <a:avLst/>
          </a:prstGeom>
          <a:solidFill>
            <a:srgbClr val="0066CC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grpSp>
        <p:nvGrpSpPr>
          <p:cNvPr id="2064" name="Group 54"/>
          <p:cNvGrpSpPr>
            <a:grpSpLocks/>
          </p:cNvGrpSpPr>
          <p:nvPr/>
        </p:nvGrpSpPr>
        <p:grpSpPr bwMode="auto">
          <a:xfrm>
            <a:off x="4983163" y="8321675"/>
            <a:ext cx="1560512" cy="400050"/>
            <a:chOff x="5038725" y="7978775"/>
            <a:chExt cx="1561101" cy="400050"/>
          </a:xfrm>
        </p:grpSpPr>
        <p:sp>
          <p:nvSpPr>
            <p:cNvPr id="53" name="Oval 52"/>
            <p:cNvSpPr/>
            <p:nvPr/>
          </p:nvSpPr>
          <p:spPr bwMode="auto">
            <a:xfrm>
              <a:off x="5038725" y="8118475"/>
              <a:ext cx="46054" cy="46038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/>
            </a:p>
          </p:txBody>
        </p:sp>
        <p:sp>
          <p:nvSpPr>
            <p:cNvPr id="2143" name="TextBox 53"/>
            <p:cNvSpPr txBox="1">
              <a:spLocks noChangeArrowheads="1"/>
            </p:cNvSpPr>
            <p:nvPr/>
          </p:nvSpPr>
          <p:spPr bwMode="auto">
            <a:xfrm>
              <a:off x="5251583" y="7978775"/>
              <a:ext cx="1348243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th-TH" altLang="th-TH" sz="1000" b="1">
                  <a:latin typeface="Calibri" pitchFamily="34" charset="0"/>
                  <a:cs typeface="FreesiaUPC" pitchFamily="34" charset="-34"/>
                </a:rPr>
                <a:t>อาสาสมัครเครือข่ายวัดปริมาณ</a:t>
              </a:r>
            </a:p>
            <a:p>
              <a:r>
                <a:rPr lang="th-TH" altLang="th-TH" sz="1000" b="1">
                  <a:latin typeface="Calibri" pitchFamily="34" charset="0"/>
                  <a:cs typeface="FreesiaUPC" pitchFamily="34" charset="-34"/>
                </a:rPr>
                <a:t>น้ำฝนของกรมทรัพยากรธรณี</a:t>
              </a:r>
            </a:p>
          </p:txBody>
        </p:sp>
      </p:grpSp>
      <p:sp>
        <p:nvSpPr>
          <p:cNvPr id="56" name="Freeform 55"/>
          <p:cNvSpPr/>
          <p:nvPr/>
        </p:nvSpPr>
        <p:spPr bwMode="auto">
          <a:xfrm rot="2151609">
            <a:off x="4945063" y="8742363"/>
            <a:ext cx="152400" cy="158750"/>
          </a:xfrm>
          <a:custGeom>
            <a:avLst/>
            <a:gdLst>
              <a:gd name="connsiteX0" fmla="*/ 136187 w 136187"/>
              <a:gd name="connsiteY0" fmla="*/ 0 h 126459"/>
              <a:gd name="connsiteX1" fmla="*/ 107004 w 136187"/>
              <a:gd name="connsiteY1" fmla="*/ 9727 h 126459"/>
              <a:gd name="connsiteX2" fmla="*/ 97276 w 136187"/>
              <a:gd name="connsiteY2" fmla="*/ 38910 h 126459"/>
              <a:gd name="connsiteX3" fmla="*/ 19455 w 136187"/>
              <a:gd name="connsiteY3" fmla="*/ 77821 h 126459"/>
              <a:gd name="connsiteX4" fmla="*/ 0 w 136187"/>
              <a:gd name="connsiteY4" fmla="*/ 126459 h 1264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187" h="126459">
                <a:moveTo>
                  <a:pt x="136187" y="0"/>
                </a:moveTo>
                <a:cubicBezTo>
                  <a:pt x="126459" y="3242"/>
                  <a:pt x="114255" y="2477"/>
                  <a:pt x="107004" y="9727"/>
                </a:cubicBezTo>
                <a:cubicBezTo>
                  <a:pt x="99753" y="16978"/>
                  <a:pt x="105370" y="32615"/>
                  <a:pt x="97276" y="38910"/>
                </a:cubicBezTo>
                <a:cubicBezTo>
                  <a:pt x="74383" y="56716"/>
                  <a:pt x="19455" y="77821"/>
                  <a:pt x="19455" y="77821"/>
                </a:cubicBezTo>
                <a:cubicBezTo>
                  <a:pt x="7434" y="113882"/>
                  <a:pt x="14312" y="97833"/>
                  <a:pt x="0" y="126459"/>
                </a:cubicBezTo>
              </a:path>
            </a:pathLst>
          </a:cu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2066" name="TextBox 57"/>
          <p:cNvSpPr txBox="1">
            <a:spLocks noChangeArrowheads="1"/>
          </p:cNvSpPr>
          <p:nvPr/>
        </p:nvSpPr>
        <p:spPr bwMode="auto">
          <a:xfrm>
            <a:off x="5184775" y="8674100"/>
            <a:ext cx="76993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h-TH" altLang="th-TH" sz="1000" b="1">
                <a:latin typeface="Calibri" pitchFamily="34" charset="0"/>
                <a:cs typeface="FreesiaUPC" pitchFamily="34" charset="-34"/>
              </a:rPr>
              <a:t>รอยเลื่อนมีพลัง</a:t>
            </a:r>
            <a:endParaRPr lang="en-US" altLang="th-TH" sz="1000" b="1">
              <a:latin typeface="Calibri" pitchFamily="34" charset="0"/>
              <a:cs typeface="FreesiaUPC" pitchFamily="34" charset="-34"/>
            </a:endParaRPr>
          </a:p>
        </p:txBody>
      </p:sp>
      <p:sp>
        <p:nvSpPr>
          <p:cNvPr id="2067" name="TextBox 45"/>
          <p:cNvSpPr txBox="1">
            <a:spLocks noChangeArrowheads="1"/>
          </p:cNvSpPr>
          <p:nvPr/>
        </p:nvSpPr>
        <p:spPr bwMode="auto">
          <a:xfrm>
            <a:off x="5175250" y="6796088"/>
            <a:ext cx="13684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h-TH" altLang="th-TH" sz="1000" b="1">
                <a:latin typeface="Calibri" pitchFamily="34" charset="0"/>
                <a:cs typeface="FreesiaUPC" pitchFamily="34" charset="-34"/>
              </a:rPr>
              <a:t>จุดเหนือศูนย์เกิดแผ่นดินไหว  </a:t>
            </a:r>
            <a:endParaRPr lang="en-US" altLang="th-TH" sz="1000">
              <a:latin typeface="Calibri" pitchFamily="34" charset="0"/>
              <a:cs typeface="FreesiaUPC" pitchFamily="34" charset="-34"/>
            </a:endParaRPr>
          </a:p>
        </p:txBody>
      </p:sp>
      <p:sp>
        <p:nvSpPr>
          <p:cNvPr id="66" name="5-Point Star 65"/>
          <p:cNvSpPr/>
          <p:nvPr/>
        </p:nvSpPr>
        <p:spPr bwMode="auto">
          <a:xfrm>
            <a:off x="4946650" y="6840538"/>
            <a:ext cx="138113" cy="138112"/>
          </a:xfrm>
          <a:prstGeom prst="star5">
            <a:avLst/>
          </a:prstGeom>
          <a:solidFill>
            <a:srgbClr val="0000CC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2069" name="TextBox 66"/>
          <p:cNvSpPr txBox="1">
            <a:spLocks noChangeArrowheads="1"/>
          </p:cNvSpPr>
          <p:nvPr/>
        </p:nvSpPr>
        <p:spPr bwMode="auto">
          <a:xfrm>
            <a:off x="5189538" y="7480300"/>
            <a:ext cx="151288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h-TH" altLang="th-TH" sz="1000" b="1">
                <a:latin typeface="Calibri" pitchFamily="34" charset="0"/>
                <a:cs typeface="FreesiaUPC" pitchFamily="34" charset="-34"/>
              </a:rPr>
              <a:t>ปริมาณน้ำฝน 24 ชม. จาก</a:t>
            </a:r>
          </a:p>
          <a:p>
            <a:r>
              <a:rPr lang="th-TH" altLang="th-TH" sz="1000" b="1">
                <a:latin typeface="Calibri" pitchFamily="34" charset="0"/>
                <a:cs typeface="FreesiaUPC" pitchFamily="34" charset="-34"/>
              </a:rPr>
              <a:t>เครื่องวัดปริมาณน้ำฝนอัตโนมัติ</a:t>
            </a:r>
          </a:p>
          <a:p>
            <a:r>
              <a:rPr lang="th-TH" altLang="th-TH" sz="1000" b="1">
                <a:latin typeface="Calibri" pitchFamily="34" charset="0"/>
                <a:cs typeface="FreesiaUPC" pitchFamily="34" charset="-34"/>
              </a:rPr>
              <a:t>ของกรมทรัพยากรธรณี 25 สถานี </a:t>
            </a:r>
            <a:endParaRPr lang="en-US" altLang="th-TH" sz="1000" b="1">
              <a:latin typeface="Calibri" pitchFamily="34" charset="0"/>
              <a:cs typeface="FreesiaUPC" pitchFamily="34" charset="-34"/>
            </a:endParaRPr>
          </a:p>
        </p:txBody>
      </p:sp>
      <p:sp>
        <p:nvSpPr>
          <p:cNvPr id="99" name="Oval 98"/>
          <p:cNvSpPr/>
          <p:nvPr/>
        </p:nvSpPr>
        <p:spPr bwMode="auto">
          <a:xfrm>
            <a:off x="4970463" y="7556500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2071" name="TextBox 100"/>
          <p:cNvSpPr txBox="1">
            <a:spLocks noChangeArrowheads="1"/>
          </p:cNvSpPr>
          <p:nvPr/>
        </p:nvSpPr>
        <p:spPr bwMode="auto">
          <a:xfrm>
            <a:off x="5159375" y="5983288"/>
            <a:ext cx="157927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h-TH" altLang="th-TH" sz="1000" b="1" dirty="0">
                <a:latin typeface="Calibri" pitchFamily="34" charset="0"/>
                <a:cs typeface="FreesiaUPC" pitchFamily="34" charset="-34"/>
              </a:rPr>
              <a:t>พื้นที่ประกาศเฝ้าระวังดินถล่ม </a:t>
            </a:r>
            <a:r>
              <a:rPr lang="th-TH" altLang="th-TH" sz="1000" dirty="0" smtClean="0">
                <a:latin typeface="Calibri" pitchFamily="34" charset="0"/>
                <a:cs typeface="FreesiaUPC" pitchFamily="34" charset="-34"/>
              </a:rPr>
              <a:t>(21)  </a:t>
            </a:r>
            <a:endParaRPr lang="en-US" altLang="th-TH" sz="1000" dirty="0">
              <a:latin typeface="Calibri" pitchFamily="34" charset="0"/>
              <a:cs typeface="FreesiaUPC" pitchFamily="34" charset="-34"/>
            </a:endParaRPr>
          </a:p>
        </p:txBody>
      </p:sp>
      <p:sp>
        <p:nvSpPr>
          <p:cNvPr id="2072" name="TextBox 105"/>
          <p:cNvSpPr txBox="1">
            <a:spLocks noChangeArrowheads="1"/>
          </p:cNvSpPr>
          <p:nvPr/>
        </p:nvSpPr>
        <p:spPr bwMode="auto">
          <a:xfrm>
            <a:off x="4832350" y="7608888"/>
            <a:ext cx="37623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h-TH" altLang="th-TH" sz="1000" b="1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(มม.)</a:t>
            </a:r>
            <a:endParaRPr lang="en-US" altLang="th-TH" sz="1000" b="1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grpSp>
        <p:nvGrpSpPr>
          <p:cNvPr id="2073" name="Group 56"/>
          <p:cNvGrpSpPr>
            <a:grpSpLocks/>
          </p:cNvGrpSpPr>
          <p:nvPr/>
        </p:nvGrpSpPr>
        <p:grpSpPr bwMode="auto">
          <a:xfrm>
            <a:off x="4965700" y="7981950"/>
            <a:ext cx="1547813" cy="400050"/>
            <a:chOff x="5021266" y="8345488"/>
            <a:chExt cx="1549379" cy="400230"/>
          </a:xfrm>
        </p:grpSpPr>
        <p:sp>
          <p:nvSpPr>
            <p:cNvPr id="2135" name="TextBox 83"/>
            <p:cNvSpPr txBox="1">
              <a:spLocks noChangeArrowheads="1"/>
            </p:cNvSpPr>
            <p:nvPr/>
          </p:nvSpPr>
          <p:spPr bwMode="auto">
            <a:xfrm>
              <a:off x="5254760" y="8345488"/>
              <a:ext cx="1315885" cy="400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th-TH" altLang="th-TH" sz="1000" b="1" dirty="0">
                  <a:latin typeface="Calibri" pitchFamily="34" charset="0"/>
                  <a:cs typeface="FreesiaUPC" pitchFamily="34" charset="-34"/>
                </a:rPr>
                <a:t>ปริมาณน้ำฝนในพื้นที่เสี่ยงภัย</a:t>
              </a:r>
            </a:p>
            <a:p>
              <a:r>
                <a:rPr lang="th-TH" altLang="th-TH" sz="1000" b="1" dirty="0">
                  <a:latin typeface="Calibri" pitchFamily="34" charset="0"/>
                  <a:cs typeface="FreesiaUPC" pitchFamily="34" charset="-34"/>
                </a:rPr>
                <a:t>มากกว่า 100 มม. ขึ้นไป </a:t>
              </a:r>
            </a:p>
          </p:txBody>
        </p:sp>
        <p:grpSp>
          <p:nvGrpSpPr>
            <p:cNvPr id="2136" name="Group 127"/>
            <p:cNvGrpSpPr>
              <a:grpSpLocks/>
            </p:cNvGrpSpPr>
            <p:nvPr/>
          </p:nvGrpSpPr>
          <p:grpSpPr bwMode="auto">
            <a:xfrm>
              <a:off x="5021266" y="8429626"/>
              <a:ext cx="150813" cy="165100"/>
              <a:chOff x="5094722" y="8413929"/>
              <a:chExt cx="150518" cy="164214"/>
            </a:xfrm>
          </p:grpSpPr>
          <p:grpSp>
            <p:nvGrpSpPr>
              <p:cNvPr id="2137" name="Group 111"/>
              <p:cNvGrpSpPr>
                <a:grpSpLocks/>
              </p:cNvGrpSpPr>
              <p:nvPr/>
            </p:nvGrpSpPr>
            <p:grpSpPr bwMode="auto">
              <a:xfrm>
                <a:off x="5140668" y="8473931"/>
                <a:ext cx="104572" cy="104212"/>
                <a:chOff x="5149336" y="8491267"/>
                <a:chExt cx="104572" cy="104212"/>
              </a:xfrm>
            </p:grpSpPr>
            <p:cxnSp>
              <p:nvCxnSpPr>
                <p:cNvPr id="86" name="Straight Connector 85"/>
                <p:cNvCxnSpPr/>
                <p:nvPr/>
              </p:nvCxnSpPr>
              <p:spPr>
                <a:xfrm rot="5400000">
                  <a:off x="5098837" y="8541878"/>
                  <a:ext cx="102680" cy="1585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Straight Connector 96"/>
                <p:cNvCxnSpPr/>
                <p:nvPr/>
              </p:nvCxnSpPr>
              <p:spPr>
                <a:xfrm rot="10800000">
                  <a:off x="5150969" y="8594010"/>
                  <a:ext cx="103090" cy="1580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11" name="Oval 110"/>
              <p:cNvSpPr/>
              <p:nvPr/>
            </p:nvSpPr>
            <p:spPr>
              <a:xfrm>
                <a:off x="5110582" y="8434502"/>
                <a:ext cx="45994" cy="45811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/>
              </a:p>
            </p:txBody>
          </p:sp>
          <p:sp>
            <p:nvSpPr>
              <p:cNvPr id="114" name="Oval 113"/>
              <p:cNvSpPr/>
              <p:nvPr/>
            </p:nvSpPr>
            <p:spPr>
              <a:xfrm>
                <a:off x="5094722" y="8413967"/>
                <a:ext cx="91988" cy="9162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800"/>
              </a:p>
            </p:txBody>
          </p:sp>
        </p:grpSp>
      </p:grpSp>
      <p:sp>
        <p:nvSpPr>
          <p:cNvPr id="2074" name="TextBox 33"/>
          <p:cNvSpPr txBox="1">
            <a:spLocks noChangeArrowheads="1"/>
          </p:cNvSpPr>
          <p:nvPr/>
        </p:nvSpPr>
        <p:spPr bwMode="auto">
          <a:xfrm>
            <a:off x="4876800" y="5334000"/>
            <a:ext cx="1828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h-TH" altLang="th-TH" sz="1800" b="1">
                <a:latin typeface="Calibri" pitchFamily="34" charset="0"/>
                <a:cs typeface="FreesiaUPC" pitchFamily="34" charset="-34"/>
              </a:rPr>
              <a:t>ประเภทของภัยที่เกิด</a:t>
            </a:r>
            <a:endParaRPr lang="en-US" altLang="th-TH" sz="1800" b="1">
              <a:latin typeface="Calibri" pitchFamily="34" charset="0"/>
              <a:cs typeface="FreesiaUPC" pitchFamily="34" charset="-34"/>
            </a:endParaRPr>
          </a:p>
        </p:txBody>
      </p:sp>
      <p:sp>
        <p:nvSpPr>
          <p:cNvPr id="2075" name="TextBox 33"/>
          <p:cNvSpPr txBox="1">
            <a:spLocks noChangeArrowheads="1"/>
          </p:cNvSpPr>
          <p:nvPr/>
        </p:nvSpPr>
        <p:spPr bwMode="auto">
          <a:xfrm>
            <a:off x="4800600" y="5694363"/>
            <a:ext cx="10826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h-TH" altLang="th-TH" sz="1200" b="1">
                <a:latin typeface="Calibri" pitchFamily="34" charset="0"/>
                <a:cs typeface="FreesiaUPC" pitchFamily="34" charset="-34"/>
              </a:rPr>
              <a:t>คำอธิบายสัญลักษณ์</a:t>
            </a:r>
            <a:endParaRPr lang="en-US" altLang="th-TH" sz="1200" b="1">
              <a:latin typeface="Calibri" pitchFamily="34" charset="0"/>
              <a:cs typeface="FreesiaUPC" pitchFamily="34" charset="-34"/>
            </a:endParaRPr>
          </a:p>
        </p:txBody>
      </p:sp>
      <p:sp>
        <p:nvSpPr>
          <p:cNvPr id="2076" name="TextBox 58"/>
          <p:cNvSpPr txBox="1">
            <a:spLocks noChangeArrowheads="1"/>
          </p:cNvSpPr>
          <p:nvPr/>
        </p:nvSpPr>
        <p:spPr bwMode="auto">
          <a:xfrm>
            <a:off x="4673600" y="187325"/>
            <a:ext cx="16240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h-TH" altLang="th-TH" sz="2000" b="1">
                <a:cs typeface="FreesiaUPC" pitchFamily="34" charset="-34"/>
              </a:rPr>
              <a:t>กรมทรัพยากรธรณี</a:t>
            </a:r>
            <a:endParaRPr lang="en-US" altLang="th-TH" sz="2000" b="1">
              <a:cs typeface="FreesiaUPC" pitchFamily="34" charset="-34"/>
            </a:endParaRPr>
          </a:p>
        </p:txBody>
      </p:sp>
      <p:sp>
        <p:nvSpPr>
          <p:cNvPr id="2077" name="TextBox 62"/>
          <p:cNvSpPr txBox="1">
            <a:spLocks noChangeArrowheads="1"/>
          </p:cNvSpPr>
          <p:nvPr/>
        </p:nvSpPr>
        <p:spPr bwMode="auto">
          <a:xfrm>
            <a:off x="6353175" y="8685213"/>
            <a:ext cx="381000" cy="276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h-TH" altLang="th-TH" sz="1200" b="1">
                <a:cs typeface="FreesiaUPC" pitchFamily="34" charset="-34"/>
              </a:rPr>
              <a:t>1/5</a:t>
            </a:r>
            <a:endParaRPr lang="en-US" altLang="th-TH" sz="1200" b="1">
              <a:cs typeface="FreesiaUPC" pitchFamily="34" charset="-34"/>
            </a:endParaRPr>
          </a:p>
        </p:txBody>
      </p:sp>
      <p:sp>
        <p:nvSpPr>
          <p:cNvPr id="2078" name="TextBox 100"/>
          <p:cNvSpPr txBox="1">
            <a:spLocks noChangeArrowheads="1"/>
          </p:cNvSpPr>
          <p:nvPr/>
        </p:nvSpPr>
        <p:spPr bwMode="auto">
          <a:xfrm>
            <a:off x="44450" y="8821738"/>
            <a:ext cx="12954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h-TH" altLang="th-TH" sz="800" b="1">
                <a:latin typeface="Calibri" pitchFamily="34" charset="0"/>
                <a:cs typeface="FreesiaUPC" pitchFamily="34" charset="-34"/>
              </a:rPr>
              <a:t>ศูนย์ปฏิบัติการธรณีพิบัติภัย</a:t>
            </a:r>
            <a:endParaRPr lang="en-US" altLang="th-TH" sz="800" b="1">
              <a:latin typeface="Calibri" pitchFamily="34" charset="0"/>
              <a:cs typeface="FreesiaUPC" pitchFamily="34" charset="-34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4894263" y="6318250"/>
            <a:ext cx="228600" cy="200025"/>
          </a:xfrm>
          <a:prstGeom prst="rect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4894263" y="6019800"/>
            <a:ext cx="228600" cy="201613"/>
          </a:xfrm>
          <a:prstGeom prst="rect">
            <a:avLst/>
          </a:prstGeom>
          <a:solidFill>
            <a:srgbClr val="FF9999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295275" y="879475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84" name="Oval 83"/>
          <p:cNvSpPr/>
          <p:nvPr/>
        </p:nvSpPr>
        <p:spPr>
          <a:xfrm>
            <a:off x="295275" y="1185863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87" name="Oval 86"/>
          <p:cNvSpPr/>
          <p:nvPr/>
        </p:nvSpPr>
        <p:spPr>
          <a:xfrm>
            <a:off x="293688" y="1447800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88" name="TextBox 14"/>
          <p:cNvSpPr txBox="1">
            <a:spLocks noChangeArrowheads="1"/>
          </p:cNvSpPr>
          <p:nvPr/>
        </p:nvSpPr>
        <p:spPr bwMode="auto">
          <a:xfrm>
            <a:off x="168275" y="1819275"/>
            <a:ext cx="33020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95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N/A</a:t>
            </a:r>
          </a:p>
        </p:txBody>
      </p:sp>
      <p:sp>
        <p:nvSpPr>
          <p:cNvPr id="89" name="Oval 88"/>
          <p:cNvSpPr/>
          <p:nvPr/>
        </p:nvSpPr>
        <p:spPr>
          <a:xfrm>
            <a:off x="293688" y="1744663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90" name="TextBox 14"/>
          <p:cNvSpPr txBox="1">
            <a:spLocks noChangeArrowheads="1"/>
          </p:cNvSpPr>
          <p:nvPr/>
        </p:nvSpPr>
        <p:spPr bwMode="auto">
          <a:xfrm>
            <a:off x="123825" y="2085975"/>
            <a:ext cx="53340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95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N/A</a:t>
            </a:r>
          </a:p>
        </p:txBody>
      </p:sp>
      <p:sp>
        <p:nvSpPr>
          <p:cNvPr id="91" name="Oval 90"/>
          <p:cNvSpPr/>
          <p:nvPr/>
        </p:nvSpPr>
        <p:spPr>
          <a:xfrm>
            <a:off x="293688" y="2041525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94" name="Oval 93"/>
          <p:cNvSpPr/>
          <p:nvPr/>
        </p:nvSpPr>
        <p:spPr>
          <a:xfrm>
            <a:off x="295275" y="2293938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98" name="Oval 97"/>
          <p:cNvSpPr/>
          <p:nvPr/>
        </p:nvSpPr>
        <p:spPr>
          <a:xfrm>
            <a:off x="279400" y="2590800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01" name="Oval 100"/>
          <p:cNvSpPr/>
          <p:nvPr/>
        </p:nvSpPr>
        <p:spPr>
          <a:xfrm>
            <a:off x="276225" y="2879725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02" name="TextBox 14"/>
          <p:cNvSpPr txBox="1">
            <a:spLocks noChangeArrowheads="1"/>
          </p:cNvSpPr>
          <p:nvPr/>
        </p:nvSpPr>
        <p:spPr bwMode="auto">
          <a:xfrm>
            <a:off x="127000" y="3206750"/>
            <a:ext cx="33020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95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N/A</a:t>
            </a:r>
          </a:p>
        </p:txBody>
      </p:sp>
      <p:sp>
        <p:nvSpPr>
          <p:cNvPr id="103" name="Oval 102"/>
          <p:cNvSpPr/>
          <p:nvPr/>
        </p:nvSpPr>
        <p:spPr>
          <a:xfrm>
            <a:off x="292100" y="3159125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04" name="TextBox 14"/>
          <p:cNvSpPr txBox="1">
            <a:spLocks noChangeArrowheads="1"/>
          </p:cNvSpPr>
          <p:nvPr/>
        </p:nvSpPr>
        <p:spPr bwMode="auto">
          <a:xfrm>
            <a:off x="126660" y="3502025"/>
            <a:ext cx="330540" cy="238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N/A</a:t>
            </a:r>
            <a:endParaRPr lang="en-US" sz="95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05" name="Oval 104"/>
          <p:cNvSpPr/>
          <p:nvPr/>
        </p:nvSpPr>
        <p:spPr>
          <a:xfrm>
            <a:off x="292100" y="3454400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06" name="TextBox 14"/>
          <p:cNvSpPr txBox="1">
            <a:spLocks noChangeArrowheads="1"/>
          </p:cNvSpPr>
          <p:nvPr/>
        </p:nvSpPr>
        <p:spPr bwMode="auto">
          <a:xfrm>
            <a:off x="157163" y="3778250"/>
            <a:ext cx="330540" cy="238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N/A</a:t>
            </a:r>
            <a:endParaRPr lang="en-US" sz="95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07" name="Oval 106"/>
          <p:cNvSpPr/>
          <p:nvPr/>
        </p:nvSpPr>
        <p:spPr>
          <a:xfrm>
            <a:off x="292100" y="3717925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09" name="Oval 108"/>
          <p:cNvSpPr/>
          <p:nvPr/>
        </p:nvSpPr>
        <p:spPr>
          <a:xfrm>
            <a:off x="4246563" y="1303338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12" name="Oval 111"/>
          <p:cNvSpPr/>
          <p:nvPr/>
        </p:nvSpPr>
        <p:spPr>
          <a:xfrm>
            <a:off x="4254500" y="1600200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15" name="Oval 114"/>
          <p:cNvSpPr/>
          <p:nvPr/>
        </p:nvSpPr>
        <p:spPr>
          <a:xfrm>
            <a:off x="4256088" y="1905000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17" name="Oval 116"/>
          <p:cNvSpPr/>
          <p:nvPr/>
        </p:nvSpPr>
        <p:spPr>
          <a:xfrm>
            <a:off x="4259263" y="2209800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23" name="Oval 122"/>
          <p:cNvSpPr/>
          <p:nvPr/>
        </p:nvSpPr>
        <p:spPr>
          <a:xfrm>
            <a:off x="536575" y="6605588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28" name="Oval 127"/>
          <p:cNvSpPr/>
          <p:nvPr/>
        </p:nvSpPr>
        <p:spPr>
          <a:xfrm>
            <a:off x="536575" y="6916738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32" name="Oval 131"/>
          <p:cNvSpPr/>
          <p:nvPr/>
        </p:nvSpPr>
        <p:spPr>
          <a:xfrm>
            <a:off x="536575" y="7254875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34" name="Oval 133"/>
          <p:cNvSpPr/>
          <p:nvPr/>
        </p:nvSpPr>
        <p:spPr>
          <a:xfrm>
            <a:off x="536575" y="7570788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36" name="Oval 135"/>
          <p:cNvSpPr/>
          <p:nvPr/>
        </p:nvSpPr>
        <p:spPr>
          <a:xfrm>
            <a:off x="536575" y="7923213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38" name="Oval 137"/>
          <p:cNvSpPr/>
          <p:nvPr/>
        </p:nvSpPr>
        <p:spPr>
          <a:xfrm>
            <a:off x="4014788" y="6056313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40" name="Oval 139"/>
          <p:cNvSpPr/>
          <p:nvPr/>
        </p:nvSpPr>
        <p:spPr>
          <a:xfrm>
            <a:off x="4016375" y="6461125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42" name="Oval 141"/>
          <p:cNvSpPr/>
          <p:nvPr/>
        </p:nvSpPr>
        <p:spPr>
          <a:xfrm>
            <a:off x="4014788" y="6826250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44" name="Oval 143"/>
          <p:cNvSpPr/>
          <p:nvPr/>
        </p:nvSpPr>
        <p:spPr>
          <a:xfrm>
            <a:off x="4022725" y="7145338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46" name="Oval 145"/>
          <p:cNvSpPr/>
          <p:nvPr/>
        </p:nvSpPr>
        <p:spPr>
          <a:xfrm>
            <a:off x="4040188" y="7497763"/>
            <a:ext cx="92075" cy="92075"/>
          </a:xfrm>
          <a:prstGeom prst="ellipse">
            <a:avLst/>
          </a:prstGeom>
          <a:solidFill>
            <a:srgbClr val="7030A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19" name="TextBox 14"/>
          <p:cNvSpPr txBox="1">
            <a:spLocks noChangeArrowheads="1"/>
          </p:cNvSpPr>
          <p:nvPr/>
        </p:nvSpPr>
        <p:spPr bwMode="auto">
          <a:xfrm>
            <a:off x="0" y="2924175"/>
            <a:ext cx="569387" cy="238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95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21.20 </a:t>
            </a:r>
            <a:r>
              <a:rPr lang="th-TH" sz="95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มม.</a:t>
            </a:r>
            <a:endParaRPr lang="en-US" sz="95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21" name="TextBox 14"/>
          <p:cNvSpPr txBox="1">
            <a:spLocks noChangeArrowheads="1"/>
          </p:cNvSpPr>
          <p:nvPr/>
        </p:nvSpPr>
        <p:spPr bwMode="auto">
          <a:xfrm>
            <a:off x="0" y="2643188"/>
            <a:ext cx="542136" cy="238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th-TH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22.00 </a:t>
            </a:r>
            <a:r>
              <a:rPr lang="th-TH" sz="95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มม.</a:t>
            </a:r>
            <a:endParaRPr lang="en-US" sz="95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24" name="TextBox 14"/>
          <p:cNvSpPr txBox="1">
            <a:spLocks noChangeArrowheads="1"/>
          </p:cNvSpPr>
          <p:nvPr/>
        </p:nvSpPr>
        <p:spPr bwMode="auto">
          <a:xfrm>
            <a:off x="0" y="2355850"/>
            <a:ext cx="542136" cy="238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th-TH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15.60 มม.</a:t>
            </a:r>
            <a:endParaRPr lang="en-US" sz="95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26" name="TextBox 14"/>
          <p:cNvSpPr txBox="1">
            <a:spLocks noChangeArrowheads="1"/>
          </p:cNvSpPr>
          <p:nvPr/>
        </p:nvSpPr>
        <p:spPr bwMode="auto">
          <a:xfrm>
            <a:off x="0" y="1501775"/>
            <a:ext cx="495649" cy="238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2.00 </a:t>
            </a:r>
            <a:r>
              <a:rPr lang="th-TH" sz="95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มม.</a:t>
            </a:r>
            <a:endParaRPr lang="en-US" sz="95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27" name="TextBox 14"/>
          <p:cNvSpPr txBox="1">
            <a:spLocks noChangeArrowheads="1"/>
          </p:cNvSpPr>
          <p:nvPr/>
        </p:nvSpPr>
        <p:spPr bwMode="auto">
          <a:xfrm>
            <a:off x="0" y="1239838"/>
            <a:ext cx="522900" cy="238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th-TH" sz="95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1.60 </a:t>
            </a:r>
            <a:r>
              <a:rPr lang="th-TH" sz="95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มม.</a:t>
            </a:r>
            <a:endParaRPr lang="en-US" sz="95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29" name="TextBox 14"/>
          <p:cNvSpPr txBox="1">
            <a:spLocks noChangeArrowheads="1"/>
          </p:cNvSpPr>
          <p:nvPr/>
        </p:nvSpPr>
        <p:spPr bwMode="auto">
          <a:xfrm>
            <a:off x="0" y="935038"/>
            <a:ext cx="495649" cy="238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th-TH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6.40 </a:t>
            </a:r>
            <a:r>
              <a:rPr lang="th-TH" sz="95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มม.</a:t>
            </a:r>
            <a:endParaRPr lang="en-US" sz="95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30" name="TextBox 14"/>
          <p:cNvSpPr txBox="1">
            <a:spLocks noChangeArrowheads="1"/>
          </p:cNvSpPr>
          <p:nvPr/>
        </p:nvSpPr>
        <p:spPr bwMode="auto">
          <a:xfrm>
            <a:off x="4127500" y="2247900"/>
            <a:ext cx="495649" cy="238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th-TH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2.20 มม.</a:t>
            </a:r>
            <a:endParaRPr lang="en-US" sz="95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47" name="TextBox 14"/>
          <p:cNvSpPr txBox="1">
            <a:spLocks noChangeArrowheads="1"/>
          </p:cNvSpPr>
          <p:nvPr/>
        </p:nvSpPr>
        <p:spPr bwMode="auto">
          <a:xfrm>
            <a:off x="4108450" y="1965325"/>
            <a:ext cx="495649" cy="238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3.00 </a:t>
            </a:r>
            <a:r>
              <a:rPr lang="th-TH" sz="95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มม.</a:t>
            </a:r>
            <a:endParaRPr lang="en-US" sz="95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48" name="TextBox 14"/>
          <p:cNvSpPr txBox="1">
            <a:spLocks noChangeArrowheads="1"/>
          </p:cNvSpPr>
          <p:nvPr/>
        </p:nvSpPr>
        <p:spPr bwMode="auto">
          <a:xfrm>
            <a:off x="4108450" y="1668463"/>
            <a:ext cx="495649" cy="238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4.20 </a:t>
            </a:r>
            <a:r>
              <a:rPr lang="th-TH" sz="95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มม.</a:t>
            </a:r>
            <a:endParaRPr lang="en-US" sz="95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49" name="TextBox 14"/>
          <p:cNvSpPr txBox="1">
            <a:spLocks noChangeArrowheads="1"/>
          </p:cNvSpPr>
          <p:nvPr/>
        </p:nvSpPr>
        <p:spPr bwMode="auto">
          <a:xfrm>
            <a:off x="4057650" y="1362075"/>
            <a:ext cx="550151" cy="238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th-TH" sz="95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 </a:t>
            </a:r>
            <a:r>
              <a:rPr lang="th-TH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0.20 </a:t>
            </a:r>
            <a:r>
              <a:rPr lang="th-TH" sz="95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มม.</a:t>
            </a:r>
            <a:endParaRPr lang="en-US" sz="95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0" name="TextBox 14"/>
          <p:cNvSpPr txBox="1">
            <a:spLocks noChangeArrowheads="1"/>
          </p:cNvSpPr>
          <p:nvPr/>
        </p:nvSpPr>
        <p:spPr bwMode="auto">
          <a:xfrm>
            <a:off x="228600" y="6665913"/>
            <a:ext cx="495649" cy="238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th-TH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1.20 </a:t>
            </a:r>
            <a:r>
              <a:rPr lang="th-TH" sz="95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มม.</a:t>
            </a:r>
            <a:endParaRPr lang="en-US" sz="95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1" name="TextBox 14"/>
          <p:cNvSpPr txBox="1">
            <a:spLocks noChangeArrowheads="1"/>
          </p:cNvSpPr>
          <p:nvPr/>
        </p:nvSpPr>
        <p:spPr bwMode="auto">
          <a:xfrm>
            <a:off x="228600" y="7008813"/>
            <a:ext cx="495649" cy="238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5.20 </a:t>
            </a:r>
            <a:r>
              <a:rPr lang="th-TH" sz="95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มม.</a:t>
            </a:r>
            <a:endParaRPr lang="en-US" sz="95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2" name="TextBox 14"/>
          <p:cNvSpPr txBox="1">
            <a:spLocks noChangeArrowheads="1"/>
          </p:cNvSpPr>
          <p:nvPr/>
        </p:nvSpPr>
        <p:spPr bwMode="auto">
          <a:xfrm>
            <a:off x="228600" y="7329488"/>
            <a:ext cx="495649" cy="238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0.20 </a:t>
            </a:r>
            <a:r>
              <a:rPr lang="th-TH" sz="95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มม.</a:t>
            </a:r>
            <a:endParaRPr lang="en-US" sz="95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3" name="TextBox 14"/>
          <p:cNvSpPr txBox="1">
            <a:spLocks noChangeArrowheads="1"/>
          </p:cNvSpPr>
          <p:nvPr/>
        </p:nvSpPr>
        <p:spPr bwMode="auto">
          <a:xfrm>
            <a:off x="352425" y="7632700"/>
            <a:ext cx="357790" cy="238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N/A</a:t>
            </a:r>
            <a:r>
              <a:rPr lang="th-TH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endParaRPr lang="en-US" sz="95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4" name="TextBox 14"/>
          <p:cNvSpPr txBox="1">
            <a:spLocks noChangeArrowheads="1"/>
          </p:cNvSpPr>
          <p:nvPr/>
        </p:nvSpPr>
        <p:spPr bwMode="auto">
          <a:xfrm>
            <a:off x="376958" y="7978775"/>
            <a:ext cx="385042" cy="238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950" b="1" dirty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r>
              <a:rPr lang="en-US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N/A </a:t>
            </a:r>
            <a:endParaRPr lang="en-US" sz="95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5" name="TextBox 14"/>
          <p:cNvSpPr txBox="1">
            <a:spLocks noChangeArrowheads="1"/>
          </p:cNvSpPr>
          <p:nvPr/>
        </p:nvSpPr>
        <p:spPr bwMode="auto">
          <a:xfrm>
            <a:off x="3878263" y="7551738"/>
            <a:ext cx="381836" cy="238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0 </a:t>
            </a:r>
            <a:r>
              <a:rPr lang="th-TH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มม.</a:t>
            </a:r>
            <a:endParaRPr lang="en-US" sz="95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6" name="TextBox 14"/>
          <p:cNvSpPr txBox="1">
            <a:spLocks noChangeArrowheads="1"/>
          </p:cNvSpPr>
          <p:nvPr/>
        </p:nvSpPr>
        <p:spPr bwMode="auto">
          <a:xfrm>
            <a:off x="3870325" y="7213600"/>
            <a:ext cx="495649" cy="238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0.20 </a:t>
            </a:r>
            <a:r>
              <a:rPr lang="th-TH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มม.</a:t>
            </a:r>
            <a:endParaRPr lang="en-US" sz="95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7" name="TextBox 14"/>
          <p:cNvSpPr txBox="1">
            <a:spLocks noChangeArrowheads="1"/>
          </p:cNvSpPr>
          <p:nvPr/>
        </p:nvSpPr>
        <p:spPr bwMode="auto">
          <a:xfrm>
            <a:off x="3886200" y="6889750"/>
            <a:ext cx="381836" cy="238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0 </a:t>
            </a:r>
            <a:r>
              <a:rPr lang="th-TH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มม.</a:t>
            </a:r>
            <a:endParaRPr lang="en-US" sz="95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8" name="TextBox 14"/>
          <p:cNvSpPr txBox="1">
            <a:spLocks noChangeArrowheads="1"/>
          </p:cNvSpPr>
          <p:nvPr/>
        </p:nvSpPr>
        <p:spPr bwMode="auto">
          <a:xfrm>
            <a:off x="3884613" y="6537325"/>
            <a:ext cx="409086" cy="238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0 </a:t>
            </a:r>
            <a:r>
              <a:rPr lang="th-TH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มม. </a:t>
            </a:r>
            <a:endParaRPr lang="en-US" sz="95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59" name="TextBox 14"/>
          <p:cNvSpPr txBox="1">
            <a:spLocks noChangeArrowheads="1"/>
          </p:cNvSpPr>
          <p:nvPr/>
        </p:nvSpPr>
        <p:spPr bwMode="auto">
          <a:xfrm>
            <a:off x="3881438" y="6127750"/>
            <a:ext cx="381836" cy="238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0 </a:t>
            </a:r>
            <a:r>
              <a:rPr lang="th-TH" sz="950" b="1" dirty="0" smtClean="0">
                <a:solidFill>
                  <a:srgbClr val="FF0000"/>
                </a:solidFill>
                <a:latin typeface="TH SarabunPSK" pitchFamily="34" charset="-34"/>
                <a:cs typeface="TH SarabunPSK" pitchFamily="34" charset="-34"/>
              </a:rPr>
              <a:t>มม.</a:t>
            </a:r>
            <a:endParaRPr lang="en-US" sz="950" b="1" dirty="0">
              <a:solidFill>
                <a:srgbClr val="FF0000"/>
              </a:solidFill>
              <a:latin typeface="TH SarabunPSK" pitchFamily="34" charset="-34"/>
              <a:cs typeface="TH SarabunPSK" pitchFamily="34" charset="-34"/>
            </a:endParaRPr>
          </a:p>
        </p:txBody>
      </p:sp>
      <p:grpSp>
        <p:nvGrpSpPr>
          <p:cNvPr id="2131" name="Group 62"/>
          <p:cNvGrpSpPr>
            <a:grpSpLocks/>
          </p:cNvGrpSpPr>
          <p:nvPr/>
        </p:nvGrpSpPr>
        <p:grpSpPr bwMode="auto">
          <a:xfrm>
            <a:off x="4592638" y="1219200"/>
            <a:ext cx="2189162" cy="4016484"/>
            <a:chOff x="4609234" y="1254053"/>
            <a:chExt cx="2032132" cy="3505764"/>
          </a:xfrm>
        </p:grpSpPr>
        <p:sp>
          <p:nvSpPr>
            <p:cNvPr id="2140" name="TextBox 46"/>
            <p:cNvSpPr txBox="1">
              <a:spLocks noChangeArrowheads="1"/>
            </p:cNvSpPr>
            <p:nvPr/>
          </p:nvSpPr>
          <p:spPr bwMode="auto">
            <a:xfrm>
              <a:off x="4943747" y="1254053"/>
              <a:ext cx="1697619" cy="35057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thaiDist">
                <a:defRPr/>
              </a:pPr>
              <a:r>
                <a:rPr lang="th-TH" altLang="th-TH" sz="1300" b="1" dirty="0">
                  <a:latin typeface="Calibri" pitchFamily="34" charset="0"/>
                  <a:cs typeface="FreesiaUPC" pitchFamily="34" charset="-34"/>
                </a:rPr>
                <a:t>ประกาศเฝ้าระวังดินถล่ม</a:t>
              </a:r>
              <a:br>
                <a:rPr lang="th-TH" altLang="th-TH" sz="1300" b="1" dirty="0">
                  <a:latin typeface="Calibri" pitchFamily="34" charset="0"/>
                  <a:cs typeface="FreesiaUPC" pitchFamily="34" charset="-34"/>
                </a:rPr>
              </a:br>
              <a:r>
                <a:rPr lang="th-TH" altLang="th-TH" sz="1300" b="1" dirty="0">
                  <a:latin typeface="Calibri" pitchFamily="34" charset="0"/>
                  <a:cs typeface="FreesiaUPC" pitchFamily="34" charset="-34"/>
                </a:rPr>
                <a:t>กรมทรัพยากรธรณี </a:t>
              </a:r>
            </a:p>
            <a:p>
              <a:pPr algn="thaiDist">
                <a:defRPr/>
              </a:pPr>
              <a:r>
                <a:rPr lang="th-TH" altLang="th-TH" sz="1200" b="1" dirty="0" smtClean="0">
                  <a:latin typeface="Calibri" pitchFamily="34" charset="0"/>
                  <a:cs typeface="FreesiaUPC" pitchFamily="34" charset="-34"/>
                </a:rPr>
                <a:t>จังหวัด</a:t>
              </a:r>
              <a:r>
                <a:rPr lang="th-TH" altLang="th-TH" sz="1200" b="1" dirty="0">
                  <a:latin typeface="Calibri" pitchFamily="34" charset="0"/>
                  <a:cs typeface="FreesiaUPC" pitchFamily="34" charset="-34"/>
                </a:rPr>
                <a:t>เลย</a:t>
              </a:r>
              <a:r>
                <a:rPr lang="th-TH" altLang="th-TH" sz="1200" dirty="0">
                  <a:latin typeface="Calibri" pitchFamily="34" charset="0"/>
                  <a:cs typeface="FreesiaUPC" pitchFamily="34" charset="-34"/>
                </a:rPr>
                <a:t> (</a:t>
              </a:r>
              <a:r>
                <a:rPr lang="th-TH" altLang="th-TH" sz="1200" dirty="0" smtClean="0">
                  <a:latin typeface="Calibri" pitchFamily="34" charset="0"/>
                  <a:cs typeface="FreesiaUPC" pitchFamily="34" charset="-34"/>
                </a:rPr>
                <a:t>อำเภอนาแห้ว ภู</a:t>
              </a:r>
              <a:r>
                <a:rPr lang="th-TH" altLang="th-TH" sz="1200" dirty="0">
                  <a:latin typeface="Calibri" pitchFamily="34" charset="0"/>
                  <a:cs typeface="FreesiaUPC" pitchFamily="34" charset="-34"/>
                </a:rPr>
                <a:t>เรือ ด่าน</a:t>
              </a:r>
              <a:r>
                <a:rPr lang="th-TH" altLang="th-TH" sz="1200" dirty="0" smtClean="0">
                  <a:latin typeface="Calibri" pitchFamily="34" charset="0"/>
                  <a:cs typeface="FreesiaUPC" pitchFamily="34" charset="-34"/>
                </a:rPr>
                <a:t>ซ้าย) </a:t>
              </a:r>
              <a:r>
                <a:rPr lang="th-TH" altLang="th-TH" sz="1200" b="1" dirty="0">
                  <a:latin typeface="Calibri" pitchFamily="34" charset="0"/>
                  <a:cs typeface="FreesiaUPC" pitchFamily="34" charset="-34"/>
                </a:rPr>
                <a:t>จังหวัดลำปาง</a:t>
              </a:r>
              <a:r>
                <a:rPr lang="th-TH" altLang="th-TH" sz="1200" dirty="0">
                  <a:latin typeface="Calibri" pitchFamily="34" charset="0"/>
                  <a:cs typeface="FreesiaUPC" pitchFamily="34" charset="-34"/>
                </a:rPr>
                <a:t>(</a:t>
              </a:r>
              <a:r>
                <a:rPr lang="th-TH" altLang="th-TH" sz="1200" dirty="0" smtClean="0">
                  <a:latin typeface="Calibri" pitchFamily="34" charset="0"/>
                  <a:cs typeface="FreesiaUPC" pitchFamily="34" charset="-34"/>
                </a:rPr>
                <a:t>อำเภอสบปราบ วังเหนือ เถิน เสริมงาม)</a:t>
              </a:r>
              <a:r>
                <a:rPr lang="th-TH" altLang="th-TH" sz="1200" b="1" dirty="0" smtClean="0">
                  <a:latin typeface="Calibri" pitchFamily="34" charset="0"/>
                  <a:cs typeface="FreesiaUPC" pitchFamily="34" charset="-34"/>
                </a:rPr>
                <a:t> จังหวัดลำพูน </a:t>
              </a:r>
              <a:r>
                <a:rPr lang="th-TH" altLang="th-TH" sz="1200" dirty="0" smtClean="0">
                  <a:latin typeface="Calibri" pitchFamily="34" charset="0"/>
                  <a:cs typeface="FreesiaUPC" pitchFamily="34" charset="-34"/>
                </a:rPr>
                <a:t>(อำเภอลี้ ทุ่งหัวช้าง บ้านโฮ่ง)</a:t>
              </a:r>
              <a:r>
                <a:rPr lang="th-TH" altLang="th-TH" sz="1200" b="1" dirty="0" smtClean="0">
                  <a:latin typeface="Calibri" pitchFamily="34" charset="0"/>
                  <a:cs typeface="FreesiaUPC" pitchFamily="34" charset="-34"/>
                </a:rPr>
                <a:t>จังหวัดอุตรดิตถ์</a:t>
              </a:r>
              <a:r>
                <a:rPr lang="th-TH" altLang="th-TH" sz="1200" dirty="0" smtClean="0">
                  <a:latin typeface="Calibri" pitchFamily="34" charset="0"/>
                  <a:cs typeface="FreesiaUPC" pitchFamily="34" charset="-34"/>
                </a:rPr>
                <a:t> </a:t>
              </a:r>
              <a:r>
                <a:rPr lang="th-TH" altLang="th-TH" sz="1200" spc="-30" dirty="0" smtClean="0">
                  <a:latin typeface="Calibri" pitchFamily="34" charset="0"/>
                  <a:cs typeface="FreesiaUPC" pitchFamily="34" charset="-34"/>
                </a:rPr>
                <a:t>(</a:t>
              </a:r>
              <a:r>
                <a:rPr lang="th-TH" altLang="th-TH" sz="1200" spc="-10" dirty="0">
                  <a:latin typeface="Calibri" pitchFamily="34" charset="0"/>
                  <a:cs typeface="FreesiaUPC" pitchFamily="34" charset="-34"/>
                </a:rPr>
                <a:t>อำเภอเมือง ลับแล  น้ำ</a:t>
              </a:r>
              <a:r>
                <a:rPr lang="th-TH" altLang="th-TH" sz="1200" spc="-10" dirty="0" smtClean="0">
                  <a:latin typeface="Calibri" pitchFamily="34" charset="0"/>
                  <a:cs typeface="FreesiaUPC" pitchFamily="34" charset="-34"/>
                </a:rPr>
                <a:t>ปาด </a:t>
              </a:r>
              <a:r>
                <a:rPr lang="th-TH" altLang="th-TH" sz="1200" spc="-20" dirty="0" smtClean="0">
                  <a:latin typeface="Calibri" pitchFamily="34" charset="0"/>
                  <a:cs typeface="FreesiaUPC" pitchFamily="34" charset="-34"/>
                </a:rPr>
                <a:t>ฟาก</a:t>
              </a:r>
              <a:r>
                <a:rPr lang="th-TH" altLang="th-TH" sz="1200" spc="-20" dirty="0">
                  <a:latin typeface="Calibri" pitchFamily="34" charset="0"/>
                  <a:cs typeface="FreesiaUPC" pitchFamily="34" charset="-34"/>
                </a:rPr>
                <a:t>ท่า)</a:t>
              </a:r>
              <a:r>
                <a:rPr lang="th-TH" altLang="th-TH" sz="1200" spc="-30" dirty="0">
                  <a:latin typeface="Calibri" pitchFamily="34" charset="0"/>
                  <a:cs typeface="FreesiaUPC" pitchFamily="34" charset="-34"/>
                </a:rPr>
                <a:t> </a:t>
              </a:r>
              <a:r>
                <a:rPr lang="th-TH" altLang="th-TH" sz="1200" b="1" dirty="0">
                  <a:latin typeface="Calibri" pitchFamily="34" charset="0"/>
                  <a:cs typeface="FreesiaUPC" pitchFamily="34" charset="-34"/>
                </a:rPr>
                <a:t>จังหวัด</a:t>
              </a:r>
              <a:r>
                <a:rPr lang="th-TH" altLang="th-TH" sz="1200" b="1" spc="-40" dirty="0">
                  <a:latin typeface="Calibri" pitchFamily="34" charset="0"/>
                  <a:cs typeface="FreesiaUPC" pitchFamily="34" charset="-34"/>
                </a:rPr>
                <a:t>เชียงใหม่ </a:t>
              </a:r>
              <a:r>
                <a:rPr lang="th-TH" altLang="th-TH" sz="1200" dirty="0">
                  <a:latin typeface="Calibri" pitchFamily="34" charset="0"/>
                  <a:cs typeface="FreesiaUPC" pitchFamily="34" charset="-34"/>
                </a:rPr>
                <a:t>(</a:t>
              </a:r>
              <a:r>
                <a:rPr lang="th-TH" altLang="th-TH" sz="1200" dirty="0" smtClean="0">
                  <a:latin typeface="Calibri" pitchFamily="34" charset="0"/>
                  <a:cs typeface="FreesiaUPC" pitchFamily="34" charset="-34"/>
                </a:rPr>
                <a:t>อำเภอเมือง แม่แตง สะเมิง แม่ริม ดอยสะเก็ด แม่ออน แม่แจ่ม ฮอด อมก๋อย</a:t>
              </a:r>
              <a:r>
                <a:rPr lang="th-TH" altLang="th-TH" sz="1200" spc="-40" dirty="0" smtClean="0">
                  <a:latin typeface="Calibri" pitchFamily="34" charset="0"/>
                  <a:cs typeface="FreesiaUPC" pitchFamily="34" charset="-34"/>
                </a:rPr>
                <a:t>)</a:t>
              </a:r>
              <a:r>
                <a:rPr lang="th-TH" altLang="th-TH" sz="1200" b="1" spc="-40" dirty="0" smtClean="0">
                  <a:latin typeface="Calibri" pitchFamily="34" charset="0"/>
                  <a:cs typeface="FreesiaUPC" pitchFamily="34" charset="-34"/>
                </a:rPr>
                <a:t> </a:t>
              </a:r>
              <a:r>
                <a:rPr lang="th-TH" altLang="th-TH" sz="1200" b="1" dirty="0">
                  <a:latin typeface="Calibri" pitchFamily="34" charset="0"/>
                  <a:cs typeface="FreesiaUPC" pitchFamily="34" charset="-34"/>
                </a:rPr>
                <a:t>จังหวัดตาก </a:t>
              </a:r>
              <a:r>
                <a:rPr lang="th-TH" altLang="th-TH" sz="1200" dirty="0">
                  <a:latin typeface="Calibri" pitchFamily="34" charset="0"/>
                  <a:cs typeface="FreesiaUPC" pitchFamily="34" charset="-34"/>
                </a:rPr>
                <a:t>(อำเภอแม่ละมาด ท่าสองยาง) </a:t>
              </a:r>
              <a:r>
                <a:rPr lang="th-TH" altLang="th-TH" sz="1200" b="1" dirty="0">
                  <a:latin typeface="Calibri" pitchFamily="34" charset="0"/>
                  <a:cs typeface="FreesiaUPC" pitchFamily="34" charset="-34"/>
                </a:rPr>
                <a:t>จังหวัดแม่ฮ่องสอน</a:t>
              </a:r>
              <a:r>
                <a:rPr lang="th-TH" altLang="th-TH" sz="1200" dirty="0">
                  <a:latin typeface="Calibri" pitchFamily="34" charset="0"/>
                  <a:cs typeface="FreesiaUPC" pitchFamily="34" charset="-34"/>
                </a:rPr>
                <a:t>(อำเภอเมือง ปาย ปางมะผ้า แม่สะเรืยง ขุนยวบ แม่ลาน้อย) </a:t>
              </a:r>
              <a:r>
                <a:rPr lang="th-TH" altLang="th-TH" sz="1200" b="1" dirty="0" smtClean="0">
                  <a:latin typeface="Calibri" pitchFamily="34" charset="0"/>
                  <a:cs typeface="FreesiaUPC" pitchFamily="34" charset="-34"/>
                </a:rPr>
                <a:t>จังหวัดกำแพงเพชร </a:t>
              </a:r>
              <a:r>
                <a:rPr lang="th-TH" altLang="th-TH" sz="1200" dirty="0">
                  <a:latin typeface="Calibri" pitchFamily="34" charset="0"/>
                  <a:cs typeface="FreesiaUPC" pitchFamily="34" charset="-34"/>
                </a:rPr>
                <a:t>(</a:t>
              </a:r>
              <a:r>
                <a:rPr lang="th-TH" altLang="th-TH" sz="1200" dirty="0" smtClean="0">
                  <a:latin typeface="Calibri" pitchFamily="34" charset="0"/>
                  <a:cs typeface="FreesiaUPC" pitchFamily="34" charset="-34"/>
                </a:rPr>
                <a:t>อำเภอคลองลาน ปางศิลาทอง) </a:t>
              </a:r>
              <a:r>
                <a:rPr lang="th-TH" altLang="th-TH" sz="1200" b="1" dirty="0" smtClean="0">
                  <a:latin typeface="Calibri" pitchFamily="34" charset="0"/>
                  <a:cs typeface="FreesiaUPC" pitchFamily="34" charset="-34"/>
                </a:rPr>
                <a:t>จังหวัดแพร่ </a:t>
              </a:r>
              <a:r>
                <a:rPr lang="th-TH" altLang="th-TH" sz="1200" dirty="0" smtClean="0">
                  <a:latin typeface="Calibri" pitchFamily="34" charset="0"/>
                  <a:cs typeface="FreesiaUPC" pitchFamily="34" charset="-34"/>
                </a:rPr>
                <a:t>(อำเภอเด่นชัย สอง ลอง วังชิ้น) </a:t>
              </a:r>
              <a:r>
                <a:rPr lang="th-TH" altLang="th-TH" sz="1200" b="1" dirty="0" smtClean="0">
                  <a:latin typeface="Calibri" pitchFamily="34" charset="0"/>
                  <a:cs typeface="FreesiaUPC" pitchFamily="34" charset="-34"/>
                </a:rPr>
                <a:t>จังหวัดพิษณุโลก </a:t>
              </a:r>
              <a:r>
                <a:rPr lang="th-TH" altLang="th-TH" sz="1200" dirty="0" smtClean="0">
                  <a:latin typeface="Calibri" pitchFamily="34" charset="0"/>
                  <a:cs typeface="FreesiaUPC" pitchFamily="34" charset="-34"/>
                </a:rPr>
                <a:t>(อำเภอชาตระการ วังทอง) </a:t>
              </a:r>
              <a:r>
                <a:rPr lang="th-TH" altLang="th-TH" sz="1200" b="1" dirty="0" smtClean="0">
                  <a:latin typeface="Calibri" pitchFamily="34" charset="0"/>
                  <a:cs typeface="FreesiaUPC" pitchFamily="34" charset="-34"/>
                </a:rPr>
                <a:t>จังหวัดเพชรบูรณ์ </a:t>
              </a:r>
              <a:r>
                <a:rPr lang="th-TH" altLang="th-TH" sz="1200" dirty="0" smtClean="0">
                  <a:latin typeface="Calibri" pitchFamily="34" charset="0"/>
                  <a:cs typeface="FreesiaUPC" pitchFamily="34" charset="-34"/>
                </a:rPr>
                <a:t>(อำเภอเมือง หล่มสัก หล่มเก่า วงโป่ง หนองไผ่)</a:t>
              </a:r>
              <a:endParaRPr lang="th-TH" altLang="th-TH" sz="1200" dirty="0">
                <a:latin typeface="Calibri" pitchFamily="34" charset="0"/>
                <a:cs typeface="FreesiaUPC" pitchFamily="34" charset="-34"/>
              </a:endParaRPr>
            </a:p>
            <a:p>
              <a:pPr algn="thaiDist">
                <a:defRPr/>
              </a:pPr>
              <a:endParaRPr lang="th-TH" altLang="th-TH" sz="1300" b="1" dirty="0">
                <a:latin typeface="Calibri" pitchFamily="34" charset="0"/>
                <a:cs typeface="FreesiaUPC" pitchFamily="34" charset="-34"/>
              </a:endParaRPr>
            </a:p>
          </p:txBody>
        </p:sp>
        <p:sp>
          <p:nvSpPr>
            <p:cNvPr id="113" name="Explosion 1 112"/>
            <p:cNvSpPr/>
            <p:nvPr/>
          </p:nvSpPr>
          <p:spPr bwMode="auto">
            <a:xfrm>
              <a:off x="4609234" y="1262367"/>
              <a:ext cx="380196" cy="307612"/>
            </a:xfrm>
            <a:prstGeom prst="irregularSeal1">
              <a:avLst/>
            </a:prstGeom>
            <a:solidFill>
              <a:srgbClr val="C00000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21494</TotalTime>
  <Words>173</Words>
  <Application>Microsoft Office PowerPoint</Application>
  <PresentationFormat>On-screen Show (4:3)</PresentationFormat>
  <Paragraphs>50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adsanai</dc:creator>
  <cp:lastModifiedBy>adsanai</cp:lastModifiedBy>
  <cp:revision>2553</cp:revision>
  <dcterms:created xsi:type="dcterms:W3CDTF">2014-11-03T10:38:00Z</dcterms:created>
  <dcterms:modified xsi:type="dcterms:W3CDTF">2016-09-15T03:06:18Z</dcterms:modified>
</cp:coreProperties>
</file>